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02"/>
  </p:notesMasterIdLst>
  <p:handoutMasterIdLst>
    <p:handoutMasterId r:id="rId103"/>
  </p:handoutMasterIdLst>
  <p:sldIdLst>
    <p:sldId id="326" r:id="rId2"/>
    <p:sldId id="320" r:id="rId3"/>
    <p:sldId id="321" r:id="rId4"/>
    <p:sldId id="322" r:id="rId5"/>
    <p:sldId id="323" r:id="rId6"/>
    <p:sldId id="324" r:id="rId7"/>
    <p:sldId id="325" r:id="rId8"/>
    <p:sldId id="327" r:id="rId9"/>
    <p:sldId id="328" r:id="rId10"/>
    <p:sldId id="329" r:id="rId11"/>
    <p:sldId id="330" r:id="rId12"/>
    <p:sldId id="331" r:id="rId13"/>
    <p:sldId id="332" r:id="rId14"/>
    <p:sldId id="337" r:id="rId15"/>
    <p:sldId id="333" r:id="rId16"/>
    <p:sldId id="341" r:id="rId17"/>
    <p:sldId id="334" r:id="rId18"/>
    <p:sldId id="335" r:id="rId19"/>
    <p:sldId id="339" r:id="rId20"/>
    <p:sldId id="340" r:id="rId21"/>
    <p:sldId id="336" r:id="rId22"/>
    <p:sldId id="338" r:id="rId23"/>
    <p:sldId id="342" r:id="rId24"/>
    <p:sldId id="343" r:id="rId25"/>
    <p:sldId id="344" r:id="rId26"/>
    <p:sldId id="345" r:id="rId27"/>
    <p:sldId id="346" r:id="rId28"/>
    <p:sldId id="347" r:id="rId29"/>
    <p:sldId id="348" r:id="rId30"/>
    <p:sldId id="349" r:id="rId31"/>
    <p:sldId id="350" r:id="rId32"/>
    <p:sldId id="351" r:id="rId33"/>
    <p:sldId id="352" r:id="rId34"/>
    <p:sldId id="354" r:id="rId35"/>
    <p:sldId id="353" r:id="rId36"/>
    <p:sldId id="415"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416" r:id="rId51"/>
    <p:sldId id="368" r:id="rId52"/>
    <p:sldId id="369" r:id="rId53"/>
    <p:sldId id="370" r:id="rId54"/>
    <p:sldId id="371" r:id="rId55"/>
    <p:sldId id="372" r:id="rId56"/>
    <p:sldId id="387" r:id="rId57"/>
    <p:sldId id="373" r:id="rId58"/>
    <p:sldId id="374" r:id="rId59"/>
    <p:sldId id="375" r:id="rId60"/>
    <p:sldId id="376" r:id="rId61"/>
    <p:sldId id="377" r:id="rId62"/>
    <p:sldId id="417" r:id="rId63"/>
    <p:sldId id="378" r:id="rId64"/>
    <p:sldId id="379" r:id="rId65"/>
    <p:sldId id="418" r:id="rId66"/>
    <p:sldId id="380" r:id="rId67"/>
    <p:sldId id="381" r:id="rId68"/>
    <p:sldId id="383" r:id="rId69"/>
    <p:sldId id="384" r:id="rId70"/>
    <p:sldId id="385" r:id="rId71"/>
    <p:sldId id="382" r:id="rId72"/>
    <p:sldId id="386" r:id="rId73"/>
    <p:sldId id="388" r:id="rId74"/>
    <p:sldId id="389" r:id="rId75"/>
    <p:sldId id="392" r:id="rId76"/>
    <p:sldId id="419" r:id="rId77"/>
    <p:sldId id="390" r:id="rId78"/>
    <p:sldId id="391" r:id="rId79"/>
    <p:sldId id="393" r:id="rId80"/>
    <p:sldId id="395" r:id="rId81"/>
    <p:sldId id="394" r:id="rId82"/>
    <p:sldId id="396" r:id="rId83"/>
    <p:sldId id="397" r:id="rId84"/>
    <p:sldId id="398" r:id="rId85"/>
    <p:sldId id="399" r:id="rId86"/>
    <p:sldId id="400" r:id="rId87"/>
    <p:sldId id="401" r:id="rId88"/>
    <p:sldId id="402" r:id="rId89"/>
    <p:sldId id="403" r:id="rId90"/>
    <p:sldId id="404" r:id="rId91"/>
    <p:sldId id="405" r:id="rId92"/>
    <p:sldId id="406" r:id="rId93"/>
    <p:sldId id="407" r:id="rId94"/>
    <p:sldId id="408" r:id="rId95"/>
    <p:sldId id="409" r:id="rId96"/>
    <p:sldId id="410" r:id="rId97"/>
    <p:sldId id="412" r:id="rId98"/>
    <p:sldId id="413" r:id="rId99"/>
    <p:sldId id="414" r:id="rId100"/>
    <p:sldId id="420" r:id="rId101"/>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98005" autoAdjust="0"/>
  </p:normalViewPr>
  <p:slideViewPr>
    <p:cSldViewPr>
      <p:cViewPr>
        <p:scale>
          <a:sx n="135" d="100"/>
          <a:sy n="135" d="100"/>
        </p:scale>
        <p:origin x="-2088" y="-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6" d="100"/>
          <a:sy n="116" d="100"/>
        </p:scale>
        <p:origin x="-466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4/29/16</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4/29/16</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extLst>
      <p:ext uri="{BB962C8B-B14F-4D97-AF65-F5344CB8AC3E}">
        <p14:creationId xmlns:p14="http://schemas.microsoft.com/office/powerpoint/2010/main" val="127118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dirty="0" smtClean="0"/>
              <a:t>Drag picture to placeholder or click icon to add</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dirty="0" smtClean="0"/>
              <a:t>Drag picture to placeholder or click icon to add</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dirty="0" smtClean="0"/>
              <a:t>Drag picture to placeholder or click icon to add</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4/29/16</a:t>
            </a:fld>
            <a:endParaRPr lang="en-US" dirty="0"/>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dirty="0" smtClean="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dirty="0" smtClean="0"/>
              <a:t>Drag picture to placeholder or click icon to add</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dirty="0" smtClean="0"/>
              <a:t>Drag picture to placeholder or click icon to add</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4/29/16</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4/29/16</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9.jpeg"/><Relationship Id="rId3"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1.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0.xml"/><Relationship Id="rId2"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8.xml"/><Relationship Id="rId2"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g"/><Relationship Id="rId1" Type="http://schemas.openxmlformats.org/officeDocument/2006/relationships/slideLayout" Target="../slideLayouts/slideLayout8.xml"/><Relationship Id="rId2"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 Id="rId3" Type="http://schemas.openxmlformats.org/officeDocument/2006/relationships/image" Target="../media/image6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 Id="rId3"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 Id="rId3" Type="http://schemas.openxmlformats.org/officeDocument/2006/relationships/image" Target="../media/image7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3.jpeg"/><Relationship Id="rId3"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8.xml"/><Relationship Id="rId2"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11.xml"/><Relationship Id="rId2" Type="http://schemas.openxmlformats.org/officeDocument/2006/relationships/image" Target="../media/image7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 Id="rId3" Type="http://schemas.openxmlformats.org/officeDocument/2006/relationships/image" Target="../media/image8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 Id="rId3" Type="http://schemas.openxmlformats.org/officeDocument/2006/relationships/image" Target="../media/image8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 Id="rId3" Type="http://schemas.openxmlformats.org/officeDocument/2006/relationships/image" Target="../media/image8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8.xml"/><Relationship Id="rId2" Type="http://schemas.openxmlformats.org/officeDocument/2006/relationships/image" Target="../media/image8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 Id="rId3"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0.jpe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1" Type="http://schemas.openxmlformats.org/officeDocument/2006/relationships/slideLayout" Target="../slideLayouts/slideLayout15.xml"/><Relationship Id="rId2" Type="http://schemas.openxmlformats.org/officeDocument/2006/relationships/image" Target="../media/image10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 Id="rId3" Type="http://schemas.openxmlformats.org/officeDocument/2006/relationships/image" Target="../media/image10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15.xml"/><Relationship Id="rId2" Type="http://schemas.openxmlformats.org/officeDocument/2006/relationships/image" Target="../media/image10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0.jpeg"/><Relationship Id="rId3" Type="http://schemas.openxmlformats.org/officeDocument/2006/relationships/image" Target="../media/image11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 Id="rId3" Type="http://schemas.openxmlformats.org/officeDocument/2006/relationships/image" Target="../media/image11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 Id="rId3" Type="http://schemas.openxmlformats.org/officeDocument/2006/relationships/image" Target="../media/image11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 Id="rId3" Type="http://schemas.openxmlformats.org/officeDocument/2006/relationships/image" Target="../media/image11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 Id="rId3" Type="http://schemas.openxmlformats.org/officeDocument/2006/relationships/image" Target="../media/image12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jpeg"/><Relationship Id="rId3" Type="http://schemas.openxmlformats.org/officeDocument/2006/relationships/image" Target="../media/image1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jpeg"/><Relationship Id="rId3" Type="http://schemas.openxmlformats.org/officeDocument/2006/relationships/image" Target="../media/image12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 Id="rId3" Type="http://schemas.openxmlformats.org/officeDocument/2006/relationships/image" Target="../media/image12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jpg"/><Relationship Id="rId3" Type="http://schemas.openxmlformats.org/officeDocument/2006/relationships/image" Target="../media/image13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jpeg"/><Relationship Id="rId3" Type="http://schemas.openxmlformats.org/officeDocument/2006/relationships/image" Target="../media/image134.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10.xml"/><Relationship Id="rId2" Type="http://schemas.openxmlformats.org/officeDocument/2006/relationships/image" Target="../media/image13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2.jpeg"/><Relationship Id="rId3" Type="http://schemas.openxmlformats.org/officeDocument/2006/relationships/image" Target="../media/image143.jpeg"/></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45.jpeg"/><Relationship Id="rId1" Type="http://schemas.openxmlformats.org/officeDocument/2006/relationships/slideLayout" Target="../slideLayouts/slideLayout8.xml"/><Relationship Id="rId2" Type="http://schemas.openxmlformats.org/officeDocument/2006/relationships/image" Target="../media/image14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 Id="rId3" Type="http://schemas.openxmlformats.org/officeDocument/2006/relationships/image" Target="../media/image15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52.jpeg"/><Relationship Id="rId5" Type="http://schemas.openxmlformats.org/officeDocument/2006/relationships/image" Target="../media/image153.jpeg"/><Relationship Id="rId6"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55.jpeg"/><Relationship Id="rId4" Type="http://schemas.microsoft.com/office/2007/relationships/hdphoto" Target="../media/hdphoto2.wdp"/><Relationship Id="rId1" Type="http://schemas.openxmlformats.org/officeDocument/2006/relationships/slideLayout" Target="../slideLayouts/slideLayout3.xml"/><Relationship Id="rId2" Type="http://schemas.openxmlformats.org/officeDocument/2006/relationships/image" Target="../media/image15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 Id="rId3" Type="http://schemas.openxmlformats.org/officeDocument/2006/relationships/image" Target="../media/image16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4.jpeg"/><Relationship Id="rId3" Type="http://schemas.openxmlformats.org/officeDocument/2006/relationships/image" Target="../media/image16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8.jpeg"/><Relationship Id="rId3" Type="http://schemas.openxmlformats.org/officeDocument/2006/relationships/image" Target="../media/image16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0.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6.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7.jpeg"/><Relationship Id="rId3" Type="http://schemas.openxmlformats.org/officeDocument/2006/relationships/image" Target="../media/image1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ction1-EARLY LESSONS.jpg"/>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1471" b="1471"/>
          <a:stretch>
            <a:fillRect/>
          </a:stretch>
        </p:blipFill>
        <p:spPr>
          <a:xfrm>
            <a:off x="152401" y="152400"/>
            <a:ext cx="8839200" cy="6563410"/>
          </a:xfrm>
        </p:spPr>
      </p:pic>
      <p:pic>
        <p:nvPicPr>
          <p:cNvPr id="3" name="01 Sun Watcher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000" y="3276600"/>
            <a:ext cx="812800" cy="812800"/>
          </a:xfrm>
          <a:prstGeom prst="rect">
            <a:avLst/>
          </a:prstGeom>
        </p:spPr>
      </p:pic>
    </p:spTree>
    <p:extLst>
      <p:ext uri="{BB962C8B-B14F-4D97-AF65-F5344CB8AC3E}">
        <p14:creationId xmlns:p14="http://schemas.microsoft.com/office/powerpoint/2010/main" val="515895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JohnBlakeontheSwing_jpg.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8" name="Picture Placeholder 7" descr="John Blake-Central Park Leaves-1986.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2" name="TextBox 1"/>
          <p:cNvSpPr txBox="1"/>
          <p:nvPr/>
        </p:nvSpPr>
        <p:spPr>
          <a:xfrm>
            <a:off x="2021952" y="5257800"/>
            <a:ext cx="5064648" cy="646331"/>
          </a:xfrm>
          <a:prstGeom prst="rect">
            <a:avLst/>
          </a:prstGeom>
          <a:noFill/>
        </p:spPr>
        <p:txBody>
          <a:bodyPr wrap="none" rtlCol="0">
            <a:spAutoFit/>
          </a:bodyPr>
          <a:lstStyle/>
          <a:p>
            <a:pPr algn="ctr"/>
            <a:r>
              <a:rPr lang="en-US" dirty="0" smtClean="0">
                <a:latin typeface="Copperplate"/>
                <a:cs typeface="Copperplate"/>
              </a:rPr>
              <a:t>LOCATION, LOCATION, LOCATION</a:t>
            </a:r>
          </a:p>
          <a:p>
            <a:pPr algn="ctr"/>
            <a:r>
              <a:rPr lang="en-US" dirty="0" smtClean="0">
                <a:latin typeface="Copperplate"/>
                <a:cs typeface="Copperplate"/>
              </a:rPr>
              <a:t>Making music and photos in central park.</a:t>
            </a:r>
            <a:endParaRPr lang="en-US" dirty="0"/>
          </a:p>
        </p:txBody>
      </p:sp>
    </p:spTree>
    <p:extLst>
      <p:ext uri="{BB962C8B-B14F-4D97-AF65-F5344CB8AC3E}">
        <p14:creationId xmlns:p14="http://schemas.microsoft.com/office/powerpoint/2010/main" val="315152747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DSC5335.jpg"/>
          <p:cNvPicPr>
            <a:picLocks noChangeAspect="1"/>
          </p:cNvPicPr>
          <p:nvPr/>
        </p:nvPicPr>
        <p:blipFill>
          <a:blip r:embed="rId2" cstate="print">
            <a:alphaModFix amt="12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 y="-76200"/>
            <a:ext cx="10129523" cy="7162800"/>
          </a:xfrm>
          <a:prstGeom prst="rect">
            <a:avLst/>
          </a:prstGeom>
        </p:spPr>
      </p:pic>
      <p:sp>
        <p:nvSpPr>
          <p:cNvPr id="4" name="Title 3"/>
          <p:cNvSpPr>
            <a:spLocks noGrp="1"/>
          </p:cNvSpPr>
          <p:nvPr>
            <p:ph type="title"/>
          </p:nvPr>
        </p:nvSpPr>
        <p:spPr>
          <a:xfrm>
            <a:off x="381000" y="1066800"/>
            <a:ext cx="8229600" cy="1249362"/>
          </a:xfrm>
        </p:spPr>
        <p:txBody>
          <a:bodyPr>
            <a:normAutofit/>
            <a:scene3d>
              <a:camera prst="orthographicFront"/>
              <a:lightRig rig="threePt" dir="t"/>
            </a:scene3d>
            <a:sp3d extrusionH="57150">
              <a:bevelT w="50800" h="38100" prst="riblet"/>
            </a:sp3d>
          </a:bodyPr>
          <a:lstStyle/>
          <a:p>
            <a:pPr algn="ctr"/>
            <a:r>
              <a:rPr lang="en-US" b="1" dirty="0" smtClean="0">
                <a:latin typeface="Copperplate"/>
                <a:cs typeface="Copperplate"/>
              </a:rPr>
              <a:t>Music credits</a:t>
            </a:r>
            <a:r>
              <a:rPr lang="en-US" b="1" dirty="0"/>
              <a:t/>
            </a:r>
            <a:br>
              <a:rPr lang="en-US" b="1" dirty="0"/>
            </a:br>
            <a:endParaRPr lang="en-US" b="1" dirty="0"/>
          </a:p>
        </p:txBody>
      </p:sp>
      <p:sp>
        <p:nvSpPr>
          <p:cNvPr id="5" name="Content Placeholder 4"/>
          <p:cNvSpPr>
            <a:spLocks noGrp="1"/>
          </p:cNvSpPr>
          <p:nvPr>
            <p:ph idx="1"/>
          </p:nvPr>
        </p:nvSpPr>
        <p:spPr>
          <a:xfrm>
            <a:off x="609600" y="2514600"/>
            <a:ext cx="8229600" cy="3429000"/>
          </a:xfrm>
        </p:spPr>
        <p:txBody>
          <a:bodyPr>
            <a:scene3d>
              <a:camera prst="orthographicFront"/>
              <a:lightRig rig="threePt" dir="t"/>
            </a:scene3d>
            <a:sp3d extrusionH="57150">
              <a:bevelT w="38100" h="38100" prst="convex"/>
            </a:sp3d>
          </a:bodyPr>
          <a:lstStyle/>
          <a:p>
            <a:pPr marL="0" indent="0">
              <a:buNone/>
            </a:pP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1)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george</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adams</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&amp; don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pullen</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“sun watchers”</a:t>
            </a:r>
          </a:p>
          <a:p>
            <a:pPr marL="0" indent="0">
              <a:buNone/>
            </a:pP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2)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lila</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downs,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naila</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a:t>
            </a:r>
          </a:p>
          <a:p>
            <a:pPr marL="0" indent="0">
              <a:buNone/>
            </a:pP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3)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ondine</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darcyl</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“black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orpheus</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a:t>
            </a:r>
          </a:p>
          <a:p>
            <a:pPr marL="0" indent="0">
              <a:buNone/>
            </a:pP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4) queen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latifah</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i’m</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gonna</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live till I die”</a:t>
            </a:r>
          </a:p>
          <a:p>
            <a:pPr marL="0" indent="0">
              <a:buNone/>
            </a:pP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5)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olu</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a:t>
            </a:r>
            <a:r>
              <a:rPr lang="en-US" b="1" dirty="0" err="1"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dara</a:t>
            </a:r>
            <a:r>
              <a:rPr lang="en-US" b="1" dirty="0" smtClean="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latin typeface="Copperplate"/>
                <a:cs typeface="Copperplate"/>
              </a:rPr>
              <a:t>, “your lips”</a:t>
            </a:r>
            <a:endParaRPr lang="en-US" b="1" dirty="0">
              <a:ln w="17780" cmpd="sng">
                <a:solidFill>
                  <a:srgbClr val="FFFFFF"/>
                </a:solidFill>
                <a:prstDash val="solid"/>
                <a:miter lim="800000"/>
              </a:ln>
              <a:solidFill>
                <a:srgbClr val="FFFFFF"/>
              </a:solidFill>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342292587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turo Sandoval-First Night-WBGO-Newark-900810#22a.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Arturo Sandoval-First Night-off the Plane-900810#4a.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5" name="Text Placeholder 4"/>
          <p:cNvSpPr>
            <a:spLocks noGrp="1"/>
          </p:cNvSpPr>
          <p:nvPr>
            <p:ph type="body" sz="quarter" idx="17"/>
          </p:nvPr>
        </p:nvSpPr>
        <p:spPr>
          <a:xfrm>
            <a:off x="381000" y="4857750"/>
            <a:ext cx="8077200" cy="781050"/>
          </a:xfrm>
          <a:effectLst>
            <a:outerShdw blurRad="50800" dist="38100" dir="2700000" algn="tl" rotWithShape="0">
              <a:prstClr val="black">
                <a:alpha val="40000"/>
              </a:prstClr>
            </a:outerShdw>
          </a:effectLst>
        </p:spPr>
        <p:txBody>
          <a:bodyPr/>
          <a:lstStyle/>
          <a:p>
            <a:pPr algn="ctr">
              <a:spcBef>
                <a:spcPts val="0"/>
              </a:spcBef>
            </a:pPr>
            <a:r>
              <a:rPr lang="en-US" dirty="0" smtClean="0">
                <a:latin typeface="Copperplate"/>
                <a:cs typeface="Copperplate"/>
              </a:rPr>
              <a:t>Friend and colleague, alfredo cruz from wbgo, called me to document this monumental moment. As they say, </a:t>
            </a:r>
          </a:p>
          <a:p>
            <a:pPr algn="ctr">
              <a:spcBef>
                <a:spcPts val="0"/>
              </a:spcBef>
            </a:pPr>
            <a:r>
              <a:rPr lang="en-US" dirty="0" smtClean="0">
                <a:latin typeface="Copperplate"/>
                <a:cs typeface="Copperplate"/>
              </a:rPr>
              <a:t>“only in new york”!</a:t>
            </a:r>
            <a:endParaRPr lang="en-US" dirty="0"/>
          </a:p>
        </p:txBody>
      </p:sp>
    </p:spTree>
    <p:extLst>
      <p:ext uri="{BB962C8B-B14F-4D97-AF65-F5344CB8AC3E}">
        <p14:creationId xmlns:p14="http://schemas.microsoft.com/office/powerpoint/2010/main" val="341793651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illClinton_1992.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82" r="1482"/>
          <a:stretch>
            <a:fillRect/>
          </a:stretch>
        </p:blipFill>
        <p:spPr>
          <a:xfrm>
            <a:off x="4876800" y="609600"/>
            <a:ext cx="3431353" cy="4575141"/>
          </a:xfrm>
        </p:spPr>
      </p:pic>
      <p:pic>
        <p:nvPicPr>
          <p:cNvPr id="10" name="Picture Placeholder 9" descr="D2-WMarsalis.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71" r="1471"/>
          <a:stretch>
            <a:fillRect/>
          </a:stretch>
        </p:blipFill>
        <p:spPr>
          <a:xfrm>
            <a:off x="838200" y="609600"/>
            <a:ext cx="3429000" cy="4572000"/>
          </a:xfrm>
        </p:spPr>
      </p:pic>
      <p:sp>
        <p:nvSpPr>
          <p:cNvPr id="13" name="TextBox 12"/>
          <p:cNvSpPr txBox="1"/>
          <p:nvPr/>
        </p:nvSpPr>
        <p:spPr>
          <a:xfrm>
            <a:off x="533400" y="5410200"/>
            <a:ext cx="7772401" cy="1107996"/>
          </a:xfrm>
          <a:prstGeom prst="rect">
            <a:avLst/>
          </a:prstGeom>
          <a:noFill/>
        </p:spPr>
        <p:txBody>
          <a:bodyPr wrap="square" rtlCol="0">
            <a:spAutoFit/>
          </a:bodyPr>
          <a:lstStyle/>
          <a:p>
            <a:pPr algn="ctr"/>
            <a:r>
              <a:rPr lang="en-US" sz="1600" dirty="0" smtClean="0">
                <a:latin typeface="Copperplate"/>
                <a:cs typeface="Copperplate"/>
              </a:rPr>
              <a:t>Privilege and access: I met one in atlanta, we both moved to New york and several years later, I met and photographed the other southerner, campaign fundraising with his sax, later to become president! </a:t>
            </a:r>
            <a:endParaRPr lang="en-US" sz="1600" dirty="0">
              <a:latin typeface="Copperplate"/>
              <a:cs typeface="Copperplate"/>
            </a:endParaRPr>
          </a:p>
          <a:p>
            <a:pPr algn="ctr"/>
            <a:endParaRPr lang="en-US" dirty="0"/>
          </a:p>
        </p:txBody>
      </p:sp>
    </p:spTree>
    <p:extLst>
      <p:ext uri="{BB962C8B-B14F-4D97-AF65-F5344CB8AC3E}">
        <p14:creationId xmlns:p14="http://schemas.microsoft.com/office/powerpoint/2010/main" val="163035315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ynton&amp;Clinton-031208B-24.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a:xfrm>
            <a:off x="381000" y="1676400"/>
            <a:ext cx="4038600" cy="3028950"/>
          </a:xfrm>
        </p:spPr>
      </p:pic>
      <p:pic>
        <p:nvPicPr>
          <p:cNvPr id="10" name="Picture Placeholder 9" descr="D5-WyntonandClinton.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a:xfrm>
            <a:off x="4724400" y="1676400"/>
            <a:ext cx="4038600" cy="3028950"/>
          </a:xfrm>
        </p:spPr>
      </p:pic>
      <p:sp>
        <p:nvSpPr>
          <p:cNvPr id="9" name="Text Placeholder 8"/>
          <p:cNvSpPr>
            <a:spLocks noGrp="1"/>
          </p:cNvSpPr>
          <p:nvPr>
            <p:ph type="body" sz="quarter" idx="17"/>
          </p:nvPr>
        </p:nvSpPr>
        <p:spPr>
          <a:xfrm>
            <a:off x="2667000" y="4800600"/>
            <a:ext cx="5181600" cy="1238250"/>
          </a:xfrm>
        </p:spPr>
        <p:txBody>
          <a:bodyPr/>
          <a:lstStyle/>
          <a:p>
            <a:r>
              <a:rPr lang="en-US" sz="2000" dirty="0" smtClean="0">
                <a:latin typeface="Copperplate"/>
                <a:cs typeface="Copperplate"/>
              </a:rPr>
              <a:t>then they met each other!</a:t>
            </a:r>
          </a:p>
        </p:txBody>
      </p:sp>
    </p:spTree>
    <p:extLst>
      <p:ext uri="{BB962C8B-B14F-4D97-AF65-F5344CB8AC3E}">
        <p14:creationId xmlns:p14="http://schemas.microsoft.com/office/powerpoint/2010/main" val="314356871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inton Bill &amp; Trumpeters Double Exposure- 1992- S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a:xfrm>
            <a:off x="914400" y="294590"/>
            <a:ext cx="7162800" cy="5372100"/>
          </a:xfrm>
        </p:spPr>
      </p:pic>
      <p:sp>
        <p:nvSpPr>
          <p:cNvPr id="7" name="Text Placeholder 6"/>
          <p:cNvSpPr>
            <a:spLocks noGrp="1"/>
          </p:cNvSpPr>
          <p:nvPr>
            <p:ph type="body" sz="quarter" idx="11"/>
          </p:nvPr>
        </p:nvSpPr>
        <p:spPr>
          <a:xfrm>
            <a:off x="762000" y="5791200"/>
            <a:ext cx="7467600" cy="381000"/>
          </a:xfrm>
        </p:spPr>
        <p:txBody>
          <a:bodyPr/>
          <a:lstStyle/>
          <a:p>
            <a:pPr algn="ctr">
              <a:spcBef>
                <a:spcPts val="0"/>
              </a:spcBef>
            </a:pPr>
            <a:r>
              <a:rPr lang="en-US" sz="1400" dirty="0" smtClean="0">
                <a:latin typeface="Copperplate"/>
                <a:cs typeface="Copperplate"/>
              </a:rPr>
              <a:t>Not all is as it seems. Once upon a time when shooting film, unintentional double exposures might transpire. This was one hell of a lucky accident!</a:t>
            </a:r>
            <a:endParaRPr lang="en-US" sz="1400" dirty="0"/>
          </a:p>
        </p:txBody>
      </p:sp>
    </p:spTree>
    <p:extLst>
      <p:ext uri="{BB962C8B-B14F-4D97-AF65-F5344CB8AC3E}">
        <p14:creationId xmlns:p14="http://schemas.microsoft.com/office/powerpoint/2010/main" val="375685480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FarberEnid_RossDiana_20110309_DSC_5981.jpg"/>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282" b="1282"/>
          <a:stretch>
            <a:fillRect/>
          </a:stretch>
        </p:blipFill>
        <p:spPr>
          <a:xfrm>
            <a:off x="4343400" y="381000"/>
            <a:ext cx="4457700" cy="5943600"/>
          </a:xfrm>
        </p:spPr>
      </p:pic>
      <p:pic>
        <p:nvPicPr>
          <p:cNvPr id="12" name="Picture Placeholder 11" descr="AbbeyLincoln_JFA_020907E_22.jpg"/>
          <p:cNvPicPr>
            <a:picLocks noGrp="1" noChangeAspect="1"/>
          </p:cNvPicPr>
          <p:nvPr>
            <p:ph type="pic" sz="quarter" idx="13"/>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062" r="1062"/>
          <a:stretch>
            <a:fillRect/>
          </a:stretch>
        </p:blipFill>
        <p:spPr>
          <a:xfrm>
            <a:off x="609600" y="3738088"/>
            <a:ext cx="3276600" cy="2586512"/>
          </a:xfrm>
        </p:spPr>
      </p:pic>
      <p:pic>
        <p:nvPicPr>
          <p:cNvPr id="15" name="Picture 14" descr="NWilson_0007.jpg"/>
          <p:cNvPicPr>
            <a:picLocks noChangeAspect="1"/>
          </p:cNvPicPr>
          <p:nvPr/>
        </p:nvPicPr>
        <p:blipFill>
          <a:blip r:embed="rId4" cstate="print">
            <a:grayscl/>
            <a:extLst>
              <a:ext uri="{BEBA8EAE-BF5A-486C-A8C5-ECC9F3942E4B}">
                <a14:imgProps xmlns:a14="http://schemas.microsoft.com/office/drawing/2010/main">
                  <a14:imgLayer r:embed="rId5">
                    <a14:imgEffect>
                      <a14:colorTemperature colorTemp="53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914400" y="381000"/>
            <a:ext cx="2438400" cy="3155576"/>
          </a:xfrm>
          <a:prstGeom prst="rect">
            <a:avLst/>
          </a:prstGeom>
        </p:spPr>
      </p:pic>
    </p:spTree>
    <p:extLst>
      <p:ext uri="{BB962C8B-B14F-4D97-AF65-F5344CB8AC3E}">
        <p14:creationId xmlns:p14="http://schemas.microsoft.com/office/powerpoint/2010/main" val="181415527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Bennett_81104D_28.jpg"/>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515" b="1515"/>
          <a:stretch>
            <a:fillRect/>
          </a:stretch>
        </p:blipFill>
        <p:spPr>
          <a:xfrm>
            <a:off x="493014" y="533400"/>
            <a:ext cx="4345686" cy="5794248"/>
          </a:xfrm>
        </p:spPr>
      </p:pic>
      <p:pic>
        <p:nvPicPr>
          <p:cNvPr id="6" name="Picture Placeholder 5" descr="MarkAnthony-940604#23a.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941" r="3941"/>
          <a:stretch>
            <a:fillRect/>
          </a:stretch>
        </p:blipFill>
        <p:spPr>
          <a:xfrm>
            <a:off x="5029200" y="541731"/>
            <a:ext cx="3657600" cy="2887269"/>
          </a:xfrm>
        </p:spPr>
      </p:pic>
      <p:pic>
        <p:nvPicPr>
          <p:cNvPr id="7" name="Picture 6" descr="JimmyScottHand_910703A_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3657600"/>
            <a:ext cx="2133600" cy="2761129"/>
          </a:xfrm>
          <a:prstGeom prst="rect">
            <a:avLst/>
          </a:prstGeom>
        </p:spPr>
      </p:pic>
    </p:spTree>
    <p:extLst>
      <p:ext uri="{BB962C8B-B14F-4D97-AF65-F5344CB8AC3E}">
        <p14:creationId xmlns:p14="http://schemas.microsoft.com/office/powerpoint/2010/main" val="368148488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McFerrin_900205-A#6.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71" r="1471"/>
          <a:stretch>
            <a:fillRect/>
          </a:stretch>
        </p:blipFill>
        <p:spPr>
          <a:xfrm>
            <a:off x="609600" y="762000"/>
            <a:ext cx="3867150" cy="5156200"/>
          </a:xfrm>
        </p:spPr>
      </p:pic>
      <p:pic>
        <p:nvPicPr>
          <p:cNvPr id="14" name="Picture 13" descr="EJones-941003C_29a_300 Dp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20757"/>
            <a:ext cx="3733800" cy="2932043"/>
          </a:xfrm>
          <a:prstGeom prst="rect">
            <a:avLst/>
          </a:prstGeom>
        </p:spPr>
      </p:pic>
      <p:pic>
        <p:nvPicPr>
          <p:cNvPr id="15" name="Picture 14" descr="HHancock_BlueNote_1987_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581400"/>
            <a:ext cx="3733800" cy="2895600"/>
          </a:xfrm>
          <a:prstGeom prst="rect">
            <a:avLst/>
          </a:prstGeom>
        </p:spPr>
      </p:pic>
    </p:spTree>
    <p:extLst>
      <p:ext uri="{BB962C8B-B14F-4D97-AF65-F5344CB8AC3E}">
        <p14:creationId xmlns:p14="http://schemas.microsoft.com/office/powerpoint/2010/main" val="330378402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JimmyScott_910703B_36a.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58" b="1458"/>
          <a:stretch>
            <a:fillRect/>
          </a:stretch>
        </p:blipFill>
        <p:spPr/>
      </p:pic>
      <p:pic>
        <p:nvPicPr>
          <p:cNvPr id="13" name="Picture Placeholder 12" descr="EddiePalmieri_SOBs.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13" b="3113"/>
          <a:stretch>
            <a:fillRect/>
          </a:stretch>
        </p:blipFill>
        <p:spPr/>
      </p:pic>
      <p:pic>
        <p:nvPicPr>
          <p:cNvPr id="12" name="Picture Placeholder 11" descr="ArtEnsemble_Backstage.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3113" b="3113"/>
          <a:stretch>
            <a:fillRect/>
          </a:stretch>
        </p:blipFill>
        <p:spPr/>
      </p:pic>
      <p:sp>
        <p:nvSpPr>
          <p:cNvPr id="11" name="Text Placeholder 10"/>
          <p:cNvSpPr>
            <a:spLocks noGrp="1"/>
          </p:cNvSpPr>
          <p:nvPr>
            <p:ph type="body" sz="quarter" idx="14"/>
          </p:nvPr>
        </p:nvSpPr>
        <p:spPr/>
        <p:txBody>
          <a:bodyPr/>
          <a:lstStyle/>
          <a:p>
            <a:pPr algn="ctr">
              <a:spcBef>
                <a:spcPts val="0"/>
              </a:spcBef>
            </a:pPr>
            <a:r>
              <a:rPr lang="en-US" dirty="0" smtClean="0">
                <a:latin typeface="Copperplate"/>
                <a:cs typeface="Copperplate"/>
              </a:rPr>
              <a:t>Free jazz, latin jazz, vocal jazz-one night in new york equals 365 days in some cities. There is one great reason to remain, and that is the abundance and variety of music…</a:t>
            </a:r>
            <a:endParaRPr lang="en-US" dirty="0"/>
          </a:p>
        </p:txBody>
      </p:sp>
    </p:spTree>
    <p:extLst>
      <p:ext uri="{BB962C8B-B14F-4D97-AF65-F5344CB8AC3E}">
        <p14:creationId xmlns:p14="http://schemas.microsoft.com/office/powerpoint/2010/main" val="400307772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Hubert Laws and Stanley Turrentine-930504-A #35.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407" b="1407"/>
          <a:stretch>
            <a:fillRect/>
          </a:stretch>
        </p:blipFill>
        <p:spPr/>
      </p:pic>
      <p:sp>
        <p:nvSpPr>
          <p:cNvPr id="7" name="Text Placeholder 6"/>
          <p:cNvSpPr>
            <a:spLocks noGrp="1"/>
          </p:cNvSpPr>
          <p:nvPr>
            <p:ph type="body" sz="quarter" idx="16"/>
          </p:nvPr>
        </p:nvSpPr>
        <p:spPr>
          <a:xfrm>
            <a:off x="2667000" y="6248400"/>
            <a:ext cx="3657600" cy="304800"/>
          </a:xfrm>
        </p:spPr>
        <p:txBody>
          <a:bodyPr>
            <a:normAutofit fontScale="92500" lnSpcReduction="10000"/>
          </a:bodyPr>
          <a:lstStyle/>
          <a:p>
            <a:r>
              <a:rPr lang="en-US" dirty="0" smtClean="0">
                <a:latin typeface="Copperplate"/>
                <a:cs typeface="Copperplate"/>
              </a:rPr>
              <a:t>Jazz is love, respect and devotion</a:t>
            </a:r>
            <a:endParaRPr lang="en-US" dirty="0"/>
          </a:p>
        </p:txBody>
      </p:sp>
      <p:pic>
        <p:nvPicPr>
          <p:cNvPr id="15" name="Picture Placeholder 14" descr="Jarreau_Hendricks_1996.jpg"/>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515" r="1515"/>
          <a:stretch>
            <a:fillRect/>
          </a:stretch>
        </p:blipFill>
        <p:spPr/>
      </p:pic>
      <p:pic>
        <p:nvPicPr>
          <p:cNvPr id="17" name="Picture Placeholder 16" descr="DSC_2780.jpg"/>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t="1471" b="1471"/>
          <a:stretch>
            <a:fillRect/>
          </a:stretch>
        </p:blipFill>
        <p:spPr/>
      </p:pic>
      <p:pic>
        <p:nvPicPr>
          <p:cNvPr id="19" name="Picture Placeholder 18" descr="©EnidFarberFoto_20040726_4521.jpg"/>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3125" b="3125"/>
          <a:stretch>
            <a:fillRect/>
          </a:stretch>
        </p:blipFill>
        <p:spPr/>
      </p:pic>
    </p:spTree>
    <p:extLst>
      <p:ext uri="{BB962C8B-B14F-4D97-AF65-F5344CB8AC3E}">
        <p14:creationId xmlns:p14="http://schemas.microsoft.com/office/powerpoint/2010/main" val="208823054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amp;BMarsalis_1983.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354" r="1354"/>
          <a:stretch>
            <a:fillRect/>
          </a:stretch>
        </p:blipFill>
        <p:spPr>
          <a:xfrm>
            <a:off x="76200" y="76200"/>
            <a:ext cx="5029200" cy="6689480"/>
          </a:xfrm>
        </p:spPr>
      </p:pic>
      <p:sp>
        <p:nvSpPr>
          <p:cNvPr id="7" name="Text Placeholder 6"/>
          <p:cNvSpPr>
            <a:spLocks noGrp="1"/>
          </p:cNvSpPr>
          <p:nvPr>
            <p:ph type="body" sz="quarter" idx="11"/>
          </p:nvPr>
        </p:nvSpPr>
        <p:spPr/>
        <p:txBody>
          <a:bodyPr/>
          <a:lstStyle/>
          <a:p>
            <a:r>
              <a:rPr lang="en-US" dirty="0" smtClean="0">
                <a:latin typeface="Copperplate Gothic Bold"/>
                <a:cs typeface="Copperplate Gothic Bold"/>
              </a:rPr>
              <a:t>The brothers began their journey about the same time as me. </a:t>
            </a:r>
            <a:r>
              <a:rPr lang="en-US" dirty="0">
                <a:latin typeface="Copperplate Gothic Bold"/>
                <a:cs typeface="Copperplate Gothic Bold"/>
              </a:rPr>
              <a:t>A</a:t>
            </a:r>
            <a:r>
              <a:rPr lang="en-US" dirty="0" smtClean="0">
                <a:latin typeface="Copperplate Gothic Bold"/>
                <a:cs typeface="Copperplate Gothic Bold"/>
              </a:rPr>
              <a:t>tlanta was ready to be crowned the southeastern jazz capital.</a:t>
            </a:r>
            <a:endParaRPr lang="en-US" dirty="0">
              <a:latin typeface="Copperplate Gothic Bold"/>
              <a:cs typeface="Copperplate Gothic Bold"/>
            </a:endParaRPr>
          </a:p>
        </p:txBody>
      </p:sp>
    </p:spTree>
    <p:extLst>
      <p:ext uri="{BB962C8B-B14F-4D97-AF65-F5344CB8AC3E}">
        <p14:creationId xmlns:p14="http://schemas.microsoft.com/office/powerpoint/2010/main" val="217110724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rcyHeath&amp;SydFarber__Iridium_950605_A_15a.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118" b="3118"/>
          <a:stretch>
            <a:fillRect/>
          </a:stretch>
        </p:blipFill>
        <p:spPr>
          <a:xfrm>
            <a:off x="5029200" y="381000"/>
            <a:ext cx="3773424" cy="2830068"/>
          </a:xfrm>
        </p:spPr>
      </p:pic>
      <p:pic>
        <p:nvPicPr>
          <p:cNvPr id="11" name="Picture Placeholder 10" descr="DSC_1081.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623" b="3623"/>
          <a:stretch>
            <a:fillRect/>
          </a:stretch>
        </p:blipFill>
        <p:spPr>
          <a:xfrm>
            <a:off x="304800" y="381000"/>
            <a:ext cx="4462272" cy="5949696"/>
          </a:xfrm>
        </p:spPr>
      </p:pic>
      <p:pic>
        <p:nvPicPr>
          <p:cNvPr id="13" name="Picture 12" descr="ChevyChase_030901_A#22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352800"/>
            <a:ext cx="3876675" cy="2971800"/>
          </a:xfrm>
          <a:prstGeom prst="rect">
            <a:avLst/>
          </a:prstGeom>
        </p:spPr>
      </p:pic>
    </p:spTree>
    <p:extLst>
      <p:ext uri="{BB962C8B-B14F-4D97-AF65-F5344CB8AC3E}">
        <p14:creationId xmlns:p14="http://schemas.microsoft.com/office/powerpoint/2010/main" val="99484449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EnidFarberFoto_20120614_451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4419601" y="3600450"/>
            <a:ext cx="4038600" cy="3028950"/>
          </a:xfrm>
        </p:spPr>
      </p:pic>
      <p:pic>
        <p:nvPicPr>
          <p:cNvPr id="11" name="Picture 10" descr="©EnidFarberFoto_20121204_45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37160"/>
            <a:ext cx="4038599" cy="3368040"/>
          </a:xfrm>
          <a:prstGeom prst="rect">
            <a:avLst/>
          </a:prstGeom>
        </p:spPr>
      </p:pic>
      <p:pic>
        <p:nvPicPr>
          <p:cNvPr id="12" name="Picture 11" descr="DSCF465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09600"/>
            <a:ext cx="3627120" cy="5334000"/>
          </a:xfrm>
          <a:prstGeom prst="rect">
            <a:avLst/>
          </a:prstGeom>
        </p:spPr>
      </p:pic>
      <p:sp>
        <p:nvSpPr>
          <p:cNvPr id="13" name="TextBox 12"/>
          <p:cNvSpPr txBox="1"/>
          <p:nvPr/>
        </p:nvSpPr>
        <p:spPr>
          <a:xfrm>
            <a:off x="533400" y="5943600"/>
            <a:ext cx="3409824" cy="369332"/>
          </a:xfrm>
          <a:prstGeom prst="rect">
            <a:avLst/>
          </a:prstGeom>
          <a:noFill/>
        </p:spPr>
        <p:txBody>
          <a:bodyPr wrap="none" rtlCol="0">
            <a:spAutoFit/>
          </a:bodyPr>
          <a:lstStyle/>
          <a:p>
            <a:pPr algn="ctr">
              <a:spcBef>
                <a:spcPts val="0"/>
              </a:spcBef>
            </a:pPr>
            <a:r>
              <a:rPr lang="en-US" dirty="0" smtClean="0">
                <a:latin typeface="Copperplate"/>
                <a:cs typeface="Copperplate"/>
              </a:rPr>
              <a:t>Like me, Jews in and of jazz</a:t>
            </a:r>
            <a:endParaRPr lang="en-US" dirty="0"/>
          </a:p>
        </p:txBody>
      </p:sp>
    </p:spTree>
    <p:extLst>
      <p:ext uri="{BB962C8B-B14F-4D97-AF65-F5344CB8AC3E}">
        <p14:creationId xmlns:p14="http://schemas.microsoft.com/office/powerpoint/2010/main" val="269437080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Candido_CPayne_JCarter_020907M_31.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471" b="1471"/>
          <a:stretch>
            <a:fillRect/>
          </a:stretch>
        </p:blipFill>
        <p:spPr>
          <a:xfrm>
            <a:off x="381000" y="704850"/>
            <a:ext cx="4038600" cy="3028950"/>
          </a:xfrm>
        </p:spPr>
      </p:pic>
      <p:pic>
        <p:nvPicPr>
          <p:cNvPr id="14" name="Picture 13" descr="DSCF32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685800"/>
            <a:ext cx="4293704" cy="5486400"/>
          </a:xfrm>
          <a:prstGeom prst="rect">
            <a:avLst/>
          </a:prstGeom>
        </p:spPr>
      </p:pic>
      <p:sp>
        <p:nvSpPr>
          <p:cNvPr id="15" name="TextBox 14"/>
          <p:cNvSpPr txBox="1"/>
          <p:nvPr/>
        </p:nvSpPr>
        <p:spPr>
          <a:xfrm>
            <a:off x="609600" y="4343400"/>
            <a:ext cx="3352800" cy="461665"/>
          </a:xfrm>
          <a:prstGeom prst="rect">
            <a:avLst/>
          </a:prstGeom>
          <a:noFill/>
        </p:spPr>
        <p:txBody>
          <a:bodyPr wrap="square" rtlCol="0">
            <a:spAutoFit/>
          </a:bodyPr>
          <a:lstStyle/>
          <a:p>
            <a:pPr algn="ctr">
              <a:spcBef>
                <a:spcPts val="0"/>
              </a:spcBef>
            </a:pPr>
            <a:r>
              <a:rPr lang="en-US" sz="2400" dirty="0" smtClean="0">
                <a:latin typeface="Copperplate"/>
                <a:cs typeface="Copperplate"/>
              </a:rPr>
              <a:t>Six wise jazz men!</a:t>
            </a:r>
            <a:endParaRPr lang="en-US" sz="2400" dirty="0"/>
          </a:p>
        </p:txBody>
      </p:sp>
    </p:spTree>
    <p:extLst>
      <p:ext uri="{BB962C8B-B14F-4D97-AF65-F5344CB8AC3E}">
        <p14:creationId xmlns:p14="http://schemas.microsoft.com/office/powerpoint/2010/main" val="226400278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yntonMarsalis_HampsFuneral_020901B_8.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D13-GeorgeWein.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4" name="Text Placeholder 3"/>
          <p:cNvSpPr>
            <a:spLocks noGrp="1"/>
          </p:cNvSpPr>
          <p:nvPr>
            <p:ph type="body" sz="quarter" idx="16"/>
          </p:nvPr>
        </p:nvSpPr>
        <p:spPr>
          <a:xfrm>
            <a:off x="2133600" y="4876800"/>
            <a:ext cx="4876800" cy="704850"/>
          </a:xfrm>
        </p:spPr>
        <p:txBody>
          <a:bodyPr/>
          <a:lstStyle/>
          <a:p>
            <a:r>
              <a:rPr lang="en-US" dirty="0">
                <a:latin typeface="Copperplate"/>
                <a:cs typeface="Copperplate"/>
              </a:rPr>
              <a:t>i</a:t>
            </a:r>
            <a:r>
              <a:rPr lang="en-US" dirty="0" smtClean="0">
                <a:latin typeface="Copperplate"/>
                <a:cs typeface="Copperplate"/>
              </a:rPr>
              <a:t>cons in front and back of the house</a:t>
            </a:r>
            <a:endParaRPr lang="en-US" dirty="0"/>
          </a:p>
        </p:txBody>
      </p:sp>
    </p:spTree>
    <p:extLst>
      <p:ext uri="{BB962C8B-B14F-4D97-AF65-F5344CB8AC3E}">
        <p14:creationId xmlns:p14="http://schemas.microsoft.com/office/powerpoint/2010/main" val="122662836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MGraves_030506F_23.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14" name="Picture Placeholder 13" descr="MGraves_030506F_26.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12" name="Text Placeholder 11"/>
          <p:cNvSpPr>
            <a:spLocks noGrp="1"/>
          </p:cNvSpPr>
          <p:nvPr>
            <p:ph type="body" sz="quarter" idx="16"/>
          </p:nvPr>
        </p:nvSpPr>
        <p:spPr>
          <a:xfrm>
            <a:off x="1676400" y="4953000"/>
            <a:ext cx="5943600" cy="552450"/>
          </a:xfrm>
        </p:spPr>
        <p:txBody>
          <a:bodyPr/>
          <a:lstStyle/>
          <a:p>
            <a:r>
              <a:rPr lang="en-US" dirty="0">
                <a:latin typeface="Copperplate"/>
                <a:cs typeface="Copperplate"/>
              </a:rPr>
              <a:t>t</a:t>
            </a:r>
            <a:r>
              <a:rPr lang="en-US" dirty="0" smtClean="0">
                <a:latin typeface="Copperplate"/>
                <a:cs typeface="Copperplate"/>
              </a:rPr>
              <a:t>he avant garde visionaries gather once a year</a:t>
            </a:r>
            <a:endParaRPr lang="en-US" dirty="0"/>
          </a:p>
        </p:txBody>
      </p:sp>
    </p:spTree>
    <p:extLst>
      <p:ext uri="{BB962C8B-B14F-4D97-AF65-F5344CB8AC3E}">
        <p14:creationId xmlns:p14="http://schemas.microsoft.com/office/powerpoint/2010/main" val="287915893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iriam Parker and Charles Gayle-Bows-020507-P#21a.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64" b="1464"/>
          <a:stretch>
            <a:fillRect/>
          </a:stretch>
        </p:blipFill>
        <p:spPr>
          <a:xfrm>
            <a:off x="341376" y="381000"/>
            <a:ext cx="3773424" cy="2830068"/>
          </a:xfrm>
        </p:spPr>
      </p:pic>
      <p:pic>
        <p:nvPicPr>
          <p:cNvPr id="10" name="Picture Placeholder 9" descr="Bass Shadows-Visions Fest-020507-B#5a.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471" r="1471"/>
          <a:stretch>
            <a:fillRect/>
          </a:stretch>
        </p:blipFill>
        <p:spPr>
          <a:xfrm>
            <a:off x="4376928" y="381000"/>
            <a:ext cx="4400550" cy="5867400"/>
          </a:xfrm>
        </p:spPr>
      </p:pic>
      <p:pic>
        <p:nvPicPr>
          <p:cNvPr id="13" name="Picture 12" descr="D23-BassDrumShad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352800"/>
            <a:ext cx="3845859" cy="2971800"/>
          </a:xfrm>
          <a:prstGeom prst="rect">
            <a:avLst/>
          </a:prstGeom>
        </p:spPr>
      </p:pic>
    </p:spTree>
    <p:extLst>
      <p:ext uri="{BB962C8B-B14F-4D97-AF65-F5344CB8AC3E}">
        <p14:creationId xmlns:p14="http://schemas.microsoft.com/office/powerpoint/2010/main" val="312734984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Rollins_MOMA_72085_66.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9" name="Picture Placeholder 8" descr="SonnyRollins_SoStSeaport_900706A_29.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8" name="Text Placeholder 7"/>
          <p:cNvSpPr>
            <a:spLocks noGrp="1"/>
          </p:cNvSpPr>
          <p:nvPr>
            <p:ph type="body" sz="quarter" idx="17"/>
          </p:nvPr>
        </p:nvSpPr>
        <p:spPr>
          <a:xfrm>
            <a:off x="2667000" y="4876800"/>
            <a:ext cx="3962400" cy="628650"/>
          </a:xfrm>
        </p:spPr>
        <p:txBody>
          <a:bodyPr/>
          <a:lstStyle/>
          <a:p>
            <a:r>
              <a:rPr lang="en-US" sz="2400" dirty="0">
                <a:latin typeface="Copperplate"/>
                <a:cs typeface="Copperplate"/>
              </a:rPr>
              <a:t>i</a:t>
            </a:r>
            <a:r>
              <a:rPr lang="en-US" sz="2400" dirty="0" smtClean="0">
                <a:latin typeface="Copperplate"/>
                <a:cs typeface="Copperplate"/>
              </a:rPr>
              <a:t>t’s sonny everywhere</a:t>
            </a:r>
            <a:endParaRPr lang="en-US" sz="2400" dirty="0"/>
          </a:p>
        </p:txBody>
      </p:sp>
    </p:spTree>
    <p:extLst>
      <p:ext uri="{BB962C8B-B14F-4D97-AF65-F5344CB8AC3E}">
        <p14:creationId xmlns:p14="http://schemas.microsoft.com/office/powerpoint/2010/main" val="403267361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sby_Puente_900812D_33a.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471" b="1471"/>
          <a:stretch>
            <a:fillRect/>
          </a:stretch>
        </p:blipFill>
        <p:spPr/>
      </p:pic>
      <p:sp>
        <p:nvSpPr>
          <p:cNvPr id="10" name="Text Placeholder 9"/>
          <p:cNvSpPr>
            <a:spLocks noGrp="1"/>
          </p:cNvSpPr>
          <p:nvPr>
            <p:ph type="body" sz="quarter" idx="16"/>
          </p:nvPr>
        </p:nvSpPr>
        <p:spPr>
          <a:xfrm>
            <a:off x="914400" y="4876800"/>
            <a:ext cx="2819400" cy="552450"/>
          </a:xfrm>
        </p:spPr>
        <p:txBody>
          <a:bodyPr/>
          <a:lstStyle/>
          <a:p>
            <a:r>
              <a:rPr lang="en-US" dirty="0">
                <a:latin typeface="Copperplate"/>
                <a:cs typeface="Copperplate"/>
              </a:rPr>
              <a:t>f</a:t>
            </a:r>
            <a:r>
              <a:rPr lang="en-US" dirty="0" smtClean="0">
                <a:latin typeface="Copperplate"/>
                <a:cs typeface="Copperplate"/>
              </a:rPr>
              <a:t>rom sunny to funny!</a:t>
            </a:r>
            <a:endParaRPr lang="en-US" dirty="0"/>
          </a:p>
        </p:txBody>
      </p:sp>
      <p:pic>
        <p:nvPicPr>
          <p:cNvPr id="13" name="Picture 12" descr="TateGrady_911102-A#33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609600"/>
            <a:ext cx="3602182" cy="4953000"/>
          </a:xfrm>
          <a:prstGeom prst="rect">
            <a:avLst/>
          </a:prstGeom>
        </p:spPr>
      </p:pic>
    </p:spTree>
    <p:extLst>
      <p:ext uri="{BB962C8B-B14F-4D97-AF65-F5344CB8AC3E}">
        <p14:creationId xmlns:p14="http://schemas.microsoft.com/office/powerpoint/2010/main" val="63889931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llinois Jacquet and Roger-Village Vanguard.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Wendy_Ladell_030504A_4.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2500" b="12500"/>
          <a:stretch>
            <a:fillRect/>
          </a:stretch>
        </p:blipFill>
        <p:spPr>
          <a:xfrm>
            <a:off x="457200" y="1676400"/>
            <a:ext cx="4038600" cy="3028950"/>
          </a:xfrm>
        </p:spPr>
      </p:pic>
      <p:sp>
        <p:nvSpPr>
          <p:cNvPr id="4" name="Text Placeholder 3"/>
          <p:cNvSpPr>
            <a:spLocks noGrp="1"/>
          </p:cNvSpPr>
          <p:nvPr>
            <p:ph type="body" sz="quarter" idx="16"/>
          </p:nvPr>
        </p:nvSpPr>
        <p:spPr>
          <a:xfrm>
            <a:off x="2819400" y="4953000"/>
            <a:ext cx="4038600" cy="628650"/>
          </a:xfrm>
        </p:spPr>
        <p:txBody>
          <a:bodyPr/>
          <a:lstStyle/>
          <a:p>
            <a:r>
              <a:rPr lang="en-US" dirty="0" smtClean="0">
                <a:latin typeface="Copperplate"/>
                <a:cs typeface="Copperplate"/>
              </a:rPr>
              <a:t>jazz is style and great hair!</a:t>
            </a:r>
            <a:endParaRPr lang="en-US" dirty="0"/>
          </a:p>
        </p:txBody>
      </p:sp>
    </p:spTree>
    <p:extLst>
      <p:ext uri="{BB962C8B-B14F-4D97-AF65-F5344CB8AC3E}">
        <p14:creationId xmlns:p14="http://schemas.microsoft.com/office/powerpoint/2010/main" val="271566414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_DSC3991.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a:xfrm>
            <a:off x="381000" y="1600200"/>
            <a:ext cx="4038600" cy="3028950"/>
          </a:xfrm>
        </p:spPr>
      </p:pic>
      <p:pic>
        <p:nvPicPr>
          <p:cNvPr id="6" name="Picture Placeholder 5" descr="_DSC3903.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a:xfrm>
            <a:off x="4648200" y="1600200"/>
            <a:ext cx="4038600" cy="3028950"/>
          </a:xfrm>
        </p:spPr>
      </p:pic>
      <p:sp>
        <p:nvSpPr>
          <p:cNvPr id="4" name="Text Placeholder 3"/>
          <p:cNvSpPr>
            <a:spLocks noGrp="1"/>
          </p:cNvSpPr>
          <p:nvPr>
            <p:ph type="body" sz="quarter" idx="16"/>
          </p:nvPr>
        </p:nvSpPr>
        <p:spPr>
          <a:xfrm>
            <a:off x="762000" y="4876800"/>
            <a:ext cx="8001000" cy="476250"/>
          </a:xfrm>
        </p:spPr>
        <p:txBody>
          <a:bodyPr/>
          <a:lstStyle/>
          <a:p>
            <a:r>
              <a:rPr lang="en-US" dirty="0" smtClean="0">
                <a:latin typeface="Copperplate"/>
                <a:cs typeface="Copperplate"/>
              </a:rPr>
              <a:t>Jazz funerals in new york are incomparable slices of history</a:t>
            </a:r>
            <a:endParaRPr lang="en-US" dirty="0"/>
          </a:p>
        </p:txBody>
      </p:sp>
    </p:spTree>
    <p:extLst>
      <p:ext uri="{BB962C8B-B14F-4D97-AF65-F5344CB8AC3E}">
        <p14:creationId xmlns:p14="http://schemas.microsoft.com/office/powerpoint/2010/main" val="245567204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visMiles_1985#19.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5876" b="5876"/>
          <a:stretch>
            <a:fillRect/>
          </a:stretch>
        </p:blipFill>
        <p:spPr/>
      </p:pic>
      <p:pic>
        <p:nvPicPr>
          <p:cNvPr id="7" name="Picture Placeholder 6" descr="BobMarley_11x14.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471" r="1471"/>
          <a:stretch>
            <a:fillRect/>
          </a:stretch>
        </p:blipFill>
        <p:spPr/>
      </p:pic>
      <p:pic>
        <p:nvPicPr>
          <p:cNvPr id="9" name="Picture 8" descr="EllaFitzgerald_11x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352800"/>
            <a:ext cx="3845859" cy="2971800"/>
          </a:xfrm>
          <a:prstGeom prst="rect">
            <a:avLst/>
          </a:prstGeom>
        </p:spPr>
      </p:pic>
    </p:spTree>
    <p:extLst>
      <p:ext uri="{BB962C8B-B14F-4D97-AF65-F5344CB8AC3E}">
        <p14:creationId xmlns:p14="http://schemas.microsoft.com/office/powerpoint/2010/main" val="405703506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Marsalis_Processional_HampFuneral_15.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spTree>
    <p:extLst>
      <p:ext uri="{BB962C8B-B14F-4D97-AF65-F5344CB8AC3E}">
        <p14:creationId xmlns:p14="http://schemas.microsoft.com/office/powerpoint/2010/main" val="44398368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ection 2-EMERGING_EVOLVING.jpg"/>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471" b="1471"/>
          <a:stretch>
            <a:fillRect/>
          </a:stretch>
        </p:blipFill>
        <p:spPr/>
      </p:pic>
      <p:pic>
        <p:nvPicPr>
          <p:cNvPr id="2" name="Picture 1" descr="Section 2-EMERGING_EVOLVI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599" y="78507"/>
            <a:ext cx="8610601" cy="6653646"/>
          </a:xfrm>
          <a:prstGeom prst="rect">
            <a:avLst/>
          </a:prstGeom>
        </p:spPr>
      </p:pic>
      <p:pic>
        <p:nvPicPr>
          <p:cNvPr id="4" name="03 Nail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72200" y="5257800"/>
            <a:ext cx="812800" cy="812800"/>
          </a:xfrm>
          <a:prstGeom prst="rect">
            <a:avLst/>
          </a:prstGeom>
        </p:spPr>
      </p:pic>
    </p:spTree>
    <p:extLst>
      <p:ext uri="{BB962C8B-B14F-4D97-AF65-F5344CB8AC3E}">
        <p14:creationId xmlns:p14="http://schemas.microsoft.com/office/powerpoint/2010/main" val="225539671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assandraWilson_200410_7.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82" r="1482"/>
          <a:stretch>
            <a:fillRect/>
          </a:stretch>
        </p:blipFill>
        <p:spPr/>
      </p:pic>
      <p:pic>
        <p:nvPicPr>
          <p:cNvPr id="7" name="Picture Placeholder 6" descr="FarberEnid_MacyGray_2013_05_17_DSC_1608.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000" b="2000"/>
          <a:stretch>
            <a:fillRect/>
          </a:stretch>
        </p:blipFill>
        <p:spPr/>
      </p:pic>
      <p:sp>
        <p:nvSpPr>
          <p:cNvPr id="6" name="Text Placeholder 5"/>
          <p:cNvSpPr>
            <a:spLocks noGrp="1"/>
          </p:cNvSpPr>
          <p:nvPr>
            <p:ph type="body" sz="quarter" idx="15"/>
          </p:nvPr>
        </p:nvSpPr>
        <p:spPr>
          <a:xfrm>
            <a:off x="2057400" y="5334000"/>
            <a:ext cx="5257800" cy="685800"/>
          </a:xfrm>
        </p:spPr>
        <p:txBody>
          <a:bodyPr/>
          <a:lstStyle/>
          <a:p>
            <a:r>
              <a:rPr lang="en-US" dirty="0" smtClean="0">
                <a:latin typeface="Copperplate"/>
                <a:cs typeface="Copperplate"/>
              </a:rPr>
              <a:t>The power and emotion of songstresses!</a:t>
            </a:r>
            <a:endParaRPr lang="en-US" dirty="0"/>
          </a:p>
        </p:txBody>
      </p:sp>
    </p:spTree>
    <p:extLst>
      <p:ext uri="{BB962C8B-B14F-4D97-AF65-F5344CB8AC3E}">
        <p14:creationId xmlns:p14="http://schemas.microsoft.com/office/powerpoint/2010/main" val="395041715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JMonheit-04013_11x14.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471" r="1471"/>
          <a:stretch>
            <a:fillRect/>
          </a:stretch>
        </p:blipFill>
        <p:spPr/>
      </p:pic>
      <p:sp>
        <p:nvSpPr>
          <p:cNvPr id="4" name="Text Placeholder 3"/>
          <p:cNvSpPr>
            <a:spLocks noGrp="1"/>
          </p:cNvSpPr>
          <p:nvPr>
            <p:ph type="body" sz="quarter" idx="14"/>
          </p:nvPr>
        </p:nvSpPr>
        <p:spPr>
          <a:xfrm>
            <a:off x="1066800" y="5334000"/>
            <a:ext cx="7086600" cy="533400"/>
          </a:xfrm>
        </p:spPr>
        <p:txBody>
          <a:bodyPr/>
          <a:lstStyle/>
          <a:p>
            <a:r>
              <a:rPr lang="en-US" dirty="0" smtClean="0">
                <a:latin typeface="Copperplate"/>
                <a:cs typeface="Copperplate"/>
              </a:rPr>
              <a:t>the expressiveness of hands &amp; the emotion of the singers</a:t>
            </a:r>
          </a:p>
          <a:p>
            <a:endParaRPr lang="en-US" dirty="0"/>
          </a:p>
          <a:p>
            <a:endParaRPr lang="en-US" dirty="0"/>
          </a:p>
        </p:txBody>
      </p:sp>
      <p:pic>
        <p:nvPicPr>
          <p:cNvPr id="10" name="Picture Placeholder 9" descr="LilaDowns_NMAI_020803C_16_11x14.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82" r="1482"/>
          <a:stretch>
            <a:fillRect/>
          </a:stretch>
        </p:blipFill>
        <p:spPr/>
      </p:pic>
    </p:spTree>
    <p:extLst>
      <p:ext uri="{BB962C8B-B14F-4D97-AF65-F5344CB8AC3E}">
        <p14:creationId xmlns:p14="http://schemas.microsoft.com/office/powerpoint/2010/main" val="3102724317"/>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aire Daly-Scala #29.jpg"/>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471" r="1471"/>
          <a:stretch>
            <a:fillRect/>
          </a:stretch>
        </p:blipFill>
        <p:spPr>
          <a:xfrm>
            <a:off x="4343400" y="381000"/>
            <a:ext cx="4462272" cy="5949696"/>
          </a:xfrm>
        </p:spPr>
      </p:pic>
      <p:pic>
        <p:nvPicPr>
          <p:cNvPr id="7" name="Picture 6" descr="WilsonCassandra_970615#36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1000"/>
            <a:ext cx="3944470" cy="3048000"/>
          </a:xfrm>
          <a:prstGeom prst="rect">
            <a:avLst/>
          </a:prstGeom>
        </p:spPr>
      </p:pic>
      <p:sp>
        <p:nvSpPr>
          <p:cNvPr id="8" name="TextBox 7"/>
          <p:cNvSpPr txBox="1"/>
          <p:nvPr/>
        </p:nvSpPr>
        <p:spPr>
          <a:xfrm>
            <a:off x="762000" y="5638800"/>
            <a:ext cx="2467576" cy="646331"/>
          </a:xfrm>
          <a:prstGeom prst="rect">
            <a:avLst/>
          </a:prstGeom>
          <a:noFill/>
        </p:spPr>
        <p:txBody>
          <a:bodyPr wrap="none" rtlCol="0">
            <a:spAutoFit/>
          </a:bodyPr>
          <a:lstStyle/>
          <a:p>
            <a:r>
              <a:rPr lang="en-US" dirty="0" smtClean="0">
                <a:latin typeface="Copperplate"/>
                <a:cs typeface="Copperplate"/>
              </a:rPr>
              <a:t>Definitely not just</a:t>
            </a:r>
          </a:p>
          <a:p>
            <a:r>
              <a:rPr lang="en-US" dirty="0" smtClean="0">
                <a:latin typeface="Copperplate"/>
                <a:cs typeface="Copperplate"/>
              </a:rPr>
              <a:t> a man’s domain</a:t>
            </a:r>
            <a:endParaRPr lang="en-US" dirty="0"/>
          </a:p>
        </p:txBody>
      </p:sp>
    </p:spTree>
    <p:extLst>
      <p:ext uri="{BB962C8B-B14F-4D97-AF65-F5344CB8AC3E}">
        <p14:creationId xmlns:p14="http://schemas.microsoft.com/office/powerpoint/2010/main" val="267566286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MatthewShipp_11x14.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65" b="1465"/>
          <a:stretch>
            <a:fillRect/>
          </a:stretch>
        </p:blipFill>
        <p:spPr/>
      </p:pic>
      <p:pic>
        <p:nvPicPr>
          <p:cNvPr id="9" name="Picture Placeholder 8" descr="OmarKabirorMichaelJackson_1991#1.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515" b="1515"/>
          <a:stretch>
            <a:fillRect/>
          </a:stretch>
        </p:blipFill>
        <p:spPr/>
      </p:pic>
      <p:pic>
        <p:nvPicPr>
          <p:cNvPr id="11" name="Picture 10" descr="OmarEyes&amp;Trumpe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505200"/>
            <a:ext cx="3810000" cy="2865120"/>
          </a:xfrm>
          <a:prstGeom prst="rect">
            <a:avLst/>
          </a:prstGeom>
        </p:spPr>
      </p:pic>
    </p:spTree>
    <p:extLst>
      <p:ext uri="{BB962C8B-B14F-4D97-AF65-F5344CB8AC3E}">
        <p14:creationId xmlns:p14="http://schemas.microsoft.com/office/powerpoint/2010/main" val="334384438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EnidFarberFoto_20160416_6918.jpg"/>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3623" b="3623"/>
          <a:stretch>
            <a:fillRect/>
          </a:stretch>
        </p:blipFill>
        <p:spPr>
          <a:xfrm>
            <a:off x="4343400" y="457200"/>
            <a:ext cx="4457700" cy="5943600"/>
          </a:xfrm>
        </p:spPr>
      </p:pic>
      <p:pic>
        <p:nvPicPr>
          <p:cNvPr id="16" name="Picture Placeholder 15" descr="©EnidFarberFoto_20160416_6865.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62" r="1062"/>
          <a:stretch>
            <a:fillRect/>
          </a:stretch>
        </p:blipFill>
        <p:spPr>
          <a:xfrm>
            <a:off x="381000" y="465137"/>
            <a:ext cx="3657600" cy="2887663"/>
          </a:xfrm>
        </p:spPr>
      </p:pic>
      <p:pic>
        <p:nvPicPr>
          <p:cNvPr id="18" name="Picture Placeholder 17" descr="©EnidFarberFoto_20160416_6875.jp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195" r="1195"/>
          <a:stretch>
            <a:fillRect/>
          </a:stretch>
        </p:blipFill>
        <p:spPr>
          <a:xfrm>
            <a:off x="381000" y="3505200"/>
            <a:ext cx="3649663" cy="2889250"/>
          </a:xfrm>
        </p:spPr>
      </p:pic>
    </p:spTree>
    <p:extLst>
      <p:ext uri="{BB962C8B-B14F-4D97-AF65-F5344CB8AC3E}">
        <p14:creationId xmlns:p14="http://schemas.microsoft.com/office/powerpoint/2010/main" val="372252173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lanHarris&amp;Horse_2003.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471" r="1471"/>
          <a:stretch>
            <a:fillRect/>
          </a:stretch>
        </p:blipFill>
        <p:spPr/>
      </p:pic>
      <p:sp>
        <p:nvSpPr>
          <p:cNvPr id="11" name="Text Placeholder 10"/>
          <p:cNvSpPr>
            <a:spLocks noGrp="1"/>
          </p:cNvSpPr>
          <p:nvPr>
            <p:ph type="body" sz="quarter" idx="14"/>
          </p:nvPr>
        </p:nvSpPr>
        <p:spPr>
          <a:xfrm>
            <a:off x="3048000" y="5410200"/>
            <a:ext cx="2971800" cy="685800"/>
          </a:xfrm>
        </p:spPr>
        <p:txBody>
          <a:bodyPr/>
          <a:lstStyle/>
          <a:p>
            <a:r>
              <a:rPr lang="en-US" dirty="0" smtClean="0">
                <a:latin typeface="Copperplate"/>
                <a:cs typeface="Copperplate"/>
              </a:rPr>
              <a:t>Hanging with the best</a:t>
            </a:r>
            <a:endParaRPr lang="en-US" dirty="0"/>
          </a:p>
        </p:txBody>
      </p:sp>
      <p:pic>
        <p:nvPicPr>
          <p:cNvPr id="19" name="Picture Placeholder 18" descr="©EnidFarberFoto_20150915_4517.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612" b="3612"/>
          <a:stretch>
            <a:fillRect/>
          </a:stretch>
        </p:blipFill>
        <p:spPr/>
      </p:pic>
    </p:spTree>
    <p:extLst>
      <p:ext uri="{BB962C8B-B14F-4D97-AF65-F5344CB8AC3E}">
        <p14:creationId xmlns:p14="http://schemas.microsoft.com/office/powerpoint/2010/main" val="17349237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ichelCamilo&amp;Sammy_NYC.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125" b="3125"/>
          <a:stretch>
            <a:fillRect/>
          </a:stretch>
        </p:blipFill>
        <p:spPr/>
      </p:pic>
      <p:pic>
        <p:nvPicPr>
          <p:cNvPr id="10" name="Picture Placeholder 9" descr="D1-MichelCamilo.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Tree>
    <p:extLst>
      <p:ext uri="{BB962C8B-B14F-4D97-AF65-F5344CB8AC3E}">
        <p14:creationId xmlns:p14="http://schemas.microsoft.com/office/powerpoint/2010/main" val="264822230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liYamin_17_0196.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_DSC7081_colorBleach_bwMatt.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Text Placeholder 4"/>
          <p:cNvSpPr>
            <a:spLocks noGrp="1"/>
          </p:cNvSpPr>
          <p:nvPr>
            <p:ph type="body" sz="quarter" idx="17"/>
          </p:nvPr>
        </p:nvSpPr>
        <p:spPr>
          <a:xfrm>
            <a:off x="2209800" y="4876800"/>
            <a:ext cx="4038600" cy="1238250"/>
          </a:xfrm>
        </p:spPr>
        <p:txBody>
          <a:bodyPr/>
          <a:lstStyle/>
          <a:p>
            <a:pPr algn="ctr"/>
            <a:r>
              <a:rPr lang="en-US" dirty="0" smtClean="0">
                <a:latin typeface="Copperplate"/>
                <a:cs typeface="Copperplate"/>
              </a:rPr>
              <a:t>The inner life of these artists revealed in their homes</a:t>
            </a:r>
            <a:endParaRPr lang="en-US" dirty="0"/>
          </a:p>
        </p:txBody>
      </p:sp>
    </p:spTree>
    <p:extLst>
      <p:ext uri="{BB962C8B-B14F-4D97-AF65-F5344CB8AC3E}">
        <p14:creationId xmlns:p14="http://schemas.microsoft.com/office/powerpoint/2010/main" val="399109752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haroahSanders-Atl-9-1983#5a.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9" name="Picture Placeholder 8" descr="B.B. King- 2-18-82 #27.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7" name="Text Placeholder 6"/>
          <p:cNvSpPr>
            <a:spLocks noGrp="1"/>
          </p:cNvSpPr>
          <p:nvPr>
            <p:ph type="body" sz="quarter" idx="16"/>
          </p:nvPr>
        </p:nvSpPr>
        <p:spPr/>
        <p:txBody>
          <a:bodyPr/>
          <a:lstStyle/>
          <a:p>
            <a:pPr algn="ctr"/>
            <a:r>
              <a:rPr lang="en-US" dirty="0" smtClean="0">
                <a:latin typeface="Copperplate"/>
                <a:cs typeface="Copperplate"/>
              </a:rPr>
              <a:t>The King Preached the blues </a:t>
            </a:r>
          </a:p>
          <a:p>
            <a:pPr algn="ctr"/>
            <a:r>
              <a:rPr lang="en-US" dirty="0" smtClean="0">
                <a:latin typeface="Copperplate"/>
                <a:cs typeface="Copperplate"/>
              </a:rPr>
              <a:t>to me in Atlanta</a:t>
            </a:r>
            <a:endParaRPr lang="en-US" dirty="0">
              <a:latin typeface="Copperplate"/>
              <a:cs typeface="Copperplate"/>
            </a:endParaRPr>
          </a:p>
        </p:txBody>
      </p:sp>
      <p:sp>
        <p:nvSpPr>
          <p:cNvPr id="8" name="Text Placeholder 7"/>
          <p:cNvSpPr>
            <a:spLocks noGrp="1"/>
          </p:cNvSpPr>
          <p:nvPr>
            <p:ph type="body" sz="quarter" idx="17"/>
          </p:nvPr>
        </p:nvSpPr>
        <p:spPr/>
        <p:txBody>
          <a:bodyPr/>
          <a:lstStyle/>
          <a:p>
            <a:pPr algn="ctr"/>
            <a:r>
              <a:rPr lang="en-US" dirty="0" smtClean="0">
                <a:latin typeface="Copperplate"/>
                <a:cs typeface="Copperplate"/>
              </a:rPr>
              <a:t>a pharoah played jazz</a:t>
            </a:r>
          </a:p>
          <a:p>
            <a:pPr algn="ctr"/>
            <a:endParaRPr lang="en-US" dirty="0">
              <a:latin typeface="Copperplate"/>
              <a:cs typeface="Copperplate"/>
            </a:endParaRPr>
          </a:p>
        </p:txBody>
      </p:sp>
    </p:spTree>
    <p:extLst>
      <p:ext uri="{BB962C8B-B14F-4D97-AF65-F5344CB8AC3E}">
        <p14:creationId xmlns:p14="http://schemas.microsoft.com/office/powerpoint/2010/main" val="390823833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aire Daly gettin Horsey#24.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64" b="1464"/>
          <a:stretch>
            <a:fillRect/>
          </a:stretch>
        </p:blipFill>
        <p:spPr/>
      </p:pic>
      <p:pic>
        <p:nvPicPr>
          <p:cNvPr id="9" name="Picture Placeholder 8" descr="JaneIraBloom_1993_3.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471" r="1471"/>
          <a:stretch>
            <a:fillRect/>
          </a:stretch>
        </p:blipFill>
        <p:spPr/>
      </p:pic>
      <p:pic>
        <p:nvPicPr>
          <p:cNvPr id="11" name="Picture 10" descr="BurningBrass-MargettsRooftop-199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505200"/>
            <a:ext cx="2209800" cy="2859741"/>
          </a:xfrm>
          <a:prstGeom prst="rect">
            <a:avLst/>
          </a:prstGeom>
        </p:spPr>
      </p:pic>
    </p:spTree>
    <p:extLst>
      <p:ext uri="{BB962C8B-B14F-4D97-AF65-F5344CB8AC3E}">
        <p14:creationId xmlns:p14="http://schemas.microsoft.com/office/powerpoint/2010/main" val="227256924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aire on the Stairs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04800"/>
            <a:ext cx="6248400" cy="6248400"/>
          </a:xfrm>
          <a:prstGeom prst="rect">
            <a:avLst/>
          </a:prstGeom>
        </p:spPr>
      </p:pic>
    </p:spTree>
    <p:extLst>
      <p:ext uri="{BB962C8B-B14F-4D97-AF65-F5344CB8AC3E}">
        <p14:creationId xmlns:p14="http://schemas.microsoft.com/office/powerpoint/2010/main" val="60770163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_DSC4070.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436" b="7436"/>
          <a:stretch>
            <a:fillRect/>
          </a:stretch>
        </p:blipFill>
        <p:spPr>
          <a:xfrm>
            <a:off x="419375" y="304800"/>
            <a:ext cx="4640305" cy="6172200"/>
          </a:xfrm>
        </p:spPr>
      </p:pic>
      <p:sp>
        <p:nvSpPr>
          <p:cNvPr id="7" name="TextBox 6"/>
          <p:cNvSpPr txBox="1"/>
          <p:nvPr/>
        </p:nvSpPr>
        <p:spPr>
          <a:xfrm>
            <a:off x="5562600" y="2362200"/>
            <a:ext cx="2743200" cy="2585323"/>
          </a:xfrm>
          <a:prstGeom prst="rect">
            <a:avLst/>
          </a:prstGeom>
          <a:noFill/>
        </p:spPr>
        <p:txBody>
          <a:bodyPr wrap="square" rtlCol="0">
            <a:spAutoFit/>
          </a:bodyPr>
          <a:lstStyle/>
          <a:p>
            <a:r>
              <a:rPr lang="en-US" dirty="0" smtClean="0">
                <a:latin typeface="Copperplate"/>
                <a:cs typeface="Copperplate"/>
              </a:rPr>
              <a:t>Deep in my archives, are photos of savion from the very onset </a:t>
            </a:r>
          </a:p>
          <a:p>
            <a:r>
              <a:rPr lang="en-US" dirty="0" smtClean="0">
                <a:latin typeface="Copperplate"/>
                <a:cs typeface="Copperplate"/>
              </a:rPr>
              <a:t>of his career and fame, but accessing those files can be complicated in small new york apartments.</a:t>
            </a:r>
          </a:p>
          <a:p>
            <a:endParaRPr lang="en-US" dirty="0"/>
          </a:p>
        </p:txBody>
      </p:sp>
    </p:spTree>
    <p:extLst>
      <p:ext uri="{BB962C8B-B14F-4D97-AF65-F5344CB8AC3E}">
        <p14:creationId xmlns:p14="http://schemas.microsoft.com/office/powerpoint/2010/main" val="183210817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SC_0766.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spTree>
    <p:extLst>
      <p:ext uri="{BB962C8B-B14F-4D97-AF65-F5344CB8AC3E}">
        <p14:creationId xmlns:p14="http://schemas.microsoft.com/office/powerpoint/2010/main" val="257464709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indyBlackmon_CPFestival.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sp>
        <p:nvSpPr>
          <p:cNvPr id="3" name="Text Placeholder 2"/>
          <p:cNvSpPr>
            <a:spLocks noGrp="1"/>
          </p:cNvSpPr>
          <p:nvPr>
            <p:ph type="body" sz="quarter" idx="11"/>
          </p:nvPr>
        </p:nvSpPr>
        <p:spPr>
          <a:xfrm>
            <a:off x="2209800" y="6019800"/>
            <a:ext cx="4572000" cy="381000"/>
          </a:xfrm>
        </p:spPr>
        <p:txBody>
          <a:bodyPr/>
          <a:lstStyle/>
          <a:p>
            <a:r>
              <a:rPr lang="en-US" dirty="0" smtClean="0">
                <a:latin typeface="Copperplate"/>
                <a:cs typeface="Copperplate"/>
              </a:rPr>
              <a:t>Before carlos, she was just cindy!</a:t>
            </a:r>
            <a:endParaRPr lang="en-US" dirty="0"/>
          </a:p>
        </p:txBody>
      </p:sp>
    </p:spTree>
    <p:extLst>
      <p:ext uri="{BB962C8B-B14F-4D97-AF65-F5344CB8AC3E}">
        <p14:creationId xmlns:p14="http://schemas.microsoft.com/office/powerpoint/2010/main" val="128129574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assandraWilson_Summerstage_CentralPark_11x14.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275" b="2275"/>
          <a:stretch>
            <a:fillRect/>
          </a:stretch>
        </p:blipFill>
        <p:spPr>
          <a:xfrm>
            <a:off x="762000" y="228600"/>
            <a:ext cx="7467600" cy="5600700"/>
          </a:xfrm>
        </p:spPr>
      </p:pic>
      <p:sp>
        <p:nvSpPr>
          <p:cNvPr id="3" name="Text Placeholder 2"/>
          <p:cNvSpPr>
            <a:spLocks noGrp="1"/>
          </p:cNvSpPr>
          <p:nvPr>
            <p:ph type="body" sz="quarter" idx="11"/>
          </p:nvPr>
        </p:nvSpPr>
        <p:spPr>
          <a:xfrm>
            <a:off x="2362200" y="6019800"/>
            <a:ext cx="4724400" cy="381000"/>
          </a:xfrm>
        </p:spPr>
        <p:txBody>
          <a:bodyPr/>
          <a:lstStyle/>
          <a:p>
            <a:r>
              <a:rPr lang="en-US" dirty="0" smtClean="0">
                <a:latin typeface="Copperplate"/>
                <a:cs typeface="Copperplate"/>
              </a:rPr>
              <a:t>Never ever too much of cassandra</a:t>
            </a:r>
            <a:endParaRPr lang="en-US" dirty="0"/>
          </a:p>
          <a:p>
            <a:endParaRPr lang="en-US" dirty="0"/>
          </a:p>
        </p:txBody>
      </p:sp>
    </p:spTree>
    <p:extLst>
      <p:ext uri="{BB962C8B-B14F-4D97-AF65-F5344CB8AC3E}">
        <p14:creationId xmlns:p14="http://schemas.microsoft.com/office/powerpoint/2010/main" val="189238794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rcusMontage_11x14.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158" r="2158"/>
          <a:stretch>
            <a:fillRect/>
          </a:stretch>
        </p:blipFill>
        <p:spPr/>
      </p:pic>
      <p:sp>
        <p:nvSpPr>
          <p:cNvPr id="5" name="Text Placeholder 4"/>
          <p:cNvSpPr>
            <a:spLocks noGrp="1"/>
          </p:cNvSpPr>
          <p:nvPr>
            <p:ph type="body" sz="quarter" idx="11"/>
          </p:nvPr>
        </p:nvSpPr>
        <p:spPr>
          <a:xfrm>
            <a:off x="5257800" y="2286000"/>
            <a:ext cx="3505200" cy="2209800"/>
          </a:xfrm>
        </p:spPr>
        <p:txBody>
          <a:bodyPr/>
          <a:lstStyle/>
          <a:p>
            <a:r>
              <a:rPr lang="en-US" dirty="0" smtClean="0">
                <a:latin typeface="Copperplate"/>
                <a:cs typeface="Copperplate"/>
              </a:rPr>
              <a:t>Sometimes there are so many good photos from one subject, or one shoot or one night, that I am compelled to create a montage, my own version of a mini photo essay/pictorial.</a:t>
            </a:r>
            <a:endParaRPr lang="en-US" dirty="0"/>
          </a:p>
        </p:txBody>
      </p:sp>
    </p:spTree>
    <p:extLst>
      <p:ext uri="{BB962C8B-B14F-4D97-AF65-F5344CB8AC3E}">
        <p14:creationId xmlns:p14="http://schemas.microsoft.com/office/powerpoint/2010/main" val="82008088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SCF0292.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793" r="793"/>
          <a:stretch>
            <a:fillRect/>
          </a:stretch>
        </p:blipFill>
        <p:spPr>
          <a:xfrm>
            <a:off x="914400" y="609600"/>
            <a:ext cx="3431353" cy="4575141"/>
          </a:xfrm>
        </p:spPr>
      </p:pic>
      <p:pic>
        <p:nvPicPr>
          <p:cNvPr id="8" name="Picture Placeholder 7" descr="ArieIndia-0906.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71" r="1471"/>
          <a:stretch>
            <a:fillRect/>
          </a:stretch>
        </p:blipFill>
        <p:spPr>
          <a:xfrm>
            <a:off x="4800600" y="609600"/>
            <a:ext cx="3429000" cy="4572000"/>
          </a:xfrm>
        </p:spPr>
      </p:pic>
      <p:sp>
        <p:nvSpPr>
          <p:cNvPr id="7" name="Text Placeholder 6"/>
          <p:cNvSpPr>
            <a:spLocks noGrp="1"/>
          </p:cNvSpPr>
          <p:nvPr>
            <p:ph type="body" sz="quarter" idx="15"/>
          </p:nvPr>
        </p:nvSpPr>
        <p:spPr>
          <a:xfrm>
            <a:off x="2819400" y="5410200"/>
            <a:ext cx="3429000" cy="609600"/>
          </a:xfrm>
        </p:spPr>
        <p:txBody>
          <a:bodyPr/>
          <a:lstStyle/>
          <a:p>
            <a:r>
              <a:rPr lang="en-US" dirty="0" smtClean="0">
                <a:latin typeface="Copperplate"/>
                <a:cs typeface="Copperplate"/>
              </a:rPr>
              <a:t>Statuesque women of jazz</a:t>
            </a:r>
            <a:endParaRPr lang="en-US" dirty="0"/>
          </a:p>
        </p:txBody>
      </p:sp>
    </p:spTree>
    <p:extLst>
      <p:ext uri="{BB962C8B-B14F-4D97-AF65-F5344CB8AC3E}">
        <p14:creationId xmlns:p14="http://schemas.microsoft.com/office/powerpoint/2010/main" val="371099277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ection 4-LEGENDS WHO HAVE PASSED.jpg"/>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471" b="1471"/>
          <a:stretch>
            <a:fillRect/>
          </a:stretch>
        </p:blipFill>
        <p:spPr/>
      </p:pic>
      <p:pic>
        <p:nvPicPr>
          <p:cNvPr id="3" name="Picture 2" descr="Section 4-LEGENDS WHO HAVE PASSE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76200"/>
            <a:ext cx="8697259" cy="6720609"/>
          </a:xfrm>
          <a:prstGeom prst="rect">
            <a:avLst/>
          </a:prstGeom>
        </p:spPr>
      </p:pic>
      <p:pic>
        <p:nvPicPr>
          <p:cNvPr id="5" name="04 Black Orfe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4953000"/>
            <a:ext cx="812800" cy="812800"/>
          </a:xfrm>
          <a:prstGeom prst="rect">
            <a:avLst/>
          </a:prstGeom>
        </p:spPr>
      </p:pic>
    </p:spTree>
    <p:extLst>
      <p:ext uri="{BB962C8B-B14F-4D97-AF65-F5344CB8AC3E}">
        <p14:creationId xmlns:p14="http://schemas.microsoft.com/office/powerpoint/2010/main" val="55341265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lesDavis_1985.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52800" y="228600"/>
            <a:ext cx="4854864" cy="6282765"/>
          </a:xfrm>
          <a:prstGeom prst="rect">
            <a:avLst/>
          </a:prstGeom>
        </p:spPr>
      </p:pic>
      <p:sp>
        <p:nvSpPr>
          <p:cNvPr id="5" name="TextBox 4"/>
          <p:cNvSpPr txBox="1"/>
          <p:nvPr/>
        </p:nvSpPr>
        <p:spPr>
          <a:xfrm>
            <a:off x="685800" y="1447800"/>
            <a:ext cx="2057400" cy="4247317"/>
          </a:xfrm>
          <a:prstGeom prst="rect">
            <a:avLst/>
          </a:prstGeom>
          <a:noFill/>
        </p:spPr>
        <p:txBody>
          <a:bodyPr wrap="square" rtlCol="0">
            <a:spAutoFit/>
          </a:bodyPr>
          <a:lstStyle/>
          <a:p>
            <a:r>
              <a:rPr lang="en-US" dirty="0" smtClean="0">
                <a:latin typeface="Copperplate"/>
                <a:cs typeface="Copperplate"/>
              </a:rPr>
              <a:t>Twice was not nearly enough to photograph, see, listen to this legend, but that my own trajectory began at the end of the time alloted for many of the greats, was nothing more than a blessing.</a:t>
            </a:r>
            <a:endParaRPr lang="en-US" dirty="0"/>
          </a:p>
        </p:txBody>
      </p:sp>
    </p:spTree>
    <p:extLst>
      <p:ext uri="{BB962C8B-B14F-4D97-AF65-F5344CB8AC3E}">
        <p14:creationId xmlns:p14="http://schemas.microsoft.com/office/powerpoint/2010/main" val="307098065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bbyMcFerrin_CannonChapel.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125" b="3125"/>
          <a:stretch>
            <a:fillRect/>
          </a:stretch>
        </p:blipFill>
        <p:spPr/>
      </p:pic>
      <p:pic>
        <p:nvPicPr>
          <p:cNvPr id="6" name="Picture Placeholder 5" descr="Gillespie&amp;Kuhl-Moonshadow-1982#30.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125" b="3125"/>
          <a:stretch>
            <a:fillRect/>
          </a:stretch>
        </p:blipFill>
        <p:spPr/>
      </p:pic>
      <p:sp>
        <p:nvSpPr>
          <p:cNvPr id="4" name="Text Placeholder 3"/>
          <p:cNvSpPr>
            <a:spLocks noGrp="1"/>
          </p:cNvSpPr>
          <p:nvPr>
            <p:ph type="body" sz="quarter" idx="16"/>
          </p:nvPr>
        </p:nvSpPr>
        <p:spPr/>
        <p:txBody>
          <a:bodyPr/>
          <a:lstStyle/>
          <a:p>
            <a:pPr algn="ctr"/>
            <a:r>
              <a:rPr lang="en-US" dirty="0" smtClean="0">
                <a:latin typeface="Copperplate"/>
                <a:cs typeface="Copperplate"/>
              </a:rPr>
              <a:t>many greats and lots of fun in those early days</a:t>
            </a:r>
            <a:endParaRPr lang="en-US" dirty="0">
              <a:latin typeface="Copperplate"/>
              <a:cs typeface="Copperplate"/>
            </a:endParaRPr>
          </a:p>
          <a:p>
            <a:endParaRPr lang="en-US" dirty="0"/>
          </a:p>
        </p:txBody>
      </p:sp>
      <p:sp>
        <p:nvSpPr>
          <p:cNvPr id="5" name="Text Placeholder 4"/>
          <p:cNvSpPr>
            <a:spLocks noGrp="1"/>
          </p:cNvSpPr>
          <p:nvPr>
            <p:ph type="body" sz="quarter" idx="17"/>
          </p:nvPr>
        </p:nvSpPr>
        <p:spPr/>
        <p:txBody>
          <a:bodyPr/>
          <a:lstStyle/>
          <a:p>
            <a:pPr algn="ctr"/>
            <a:r>
              <a:rPr lang="en-US" dirty="0" smtClean="0">
                <a:latin typeface="Copperplate"/>
                <a:cs typeface="Copperplate"/>
              </a:rPr>
              <a:t>that voice is his instrument as my camera is mine</a:t>
            </a:r>
            <a:endParaRPr lang="en-US" dirty="0">
              <a:latin typeface="Copperplate"/>
              <a:cs typeface="Copperplate"/>
            </a:endParaRPr>
          </a:p>
          <a:p>
            <a:endParaRPr lang="en-US" dirty="0"/>
          </a:p>
        </p:txBody>
      </p:sp>
    </p:spTree>
    <p:extLst>
      <p:ext uri="{BB962C8B-B14F-4D97-AF65-F5344CB8AC3E}">
        <p14:creationId xmlns:p14="http://schemas.microsoft.com/office/powerpoint/2010/main" val="376718336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DavisMiles_1983#27a.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4277" r="4277"/>
          <a:stretch>
            <a:fillRect/>
          </a:stretch>
        </p:blipFill>
        <p:spPr>
          <a:xfrm>
            <a:off x="3657600" y="228600"/>
            <a:ext cx="4617720" cy="6172200"/>
          </a:xfrm>
        </p:spPr>
      </p:pic>
      <p:pic>
        <p:nvPicPr>
          <p:cNvPr id="11" name="Picture Placeholder 10" descr="DavisMiles_1985#19.jpg"/>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8333" b="8333"/>
          <a:stretch>
            <a:fillRect/>
          </a:stretch>
        </p:blipFill>
        <p:spPr>
          <a:xfrm>
            <a:off x="685798" y="228600"/>
            <a:ext cx="2438402" cy="1828800"/>
          </a:xfrm>
        </p:spPr>
      </p:pic>
      <p:pic>
        <p:nvPicPr>
          <p:cNvPr id="12" name="Picture Placeholder 11" descr="DavisMiles_1983-B#16.jpg"/>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t="4167" b="4167"/>
          <a:stretch>
            <a:fillRect/>
          </a:stretch>
        </p:blipFill>
        <p:spPr>
          <a:xfrm>
            <a:off x="685800" y="2438400"/>
            <a:ext cx="2438402" cy="1828800"/>
          </a:xfrm>
        </p:spPr>
      </p:pic>
      <p:pic>
        <p:nvPicPr>
          <p:cNvPr id="13" name="Picture Placeholder 12" descr="DavisMiles_1983#19a.jpg"/>
          <p:cNvPicPr>
            <a:picLocks noGrp="1" noChangeAspect="1"/>
          </p:cNvPicPr>
          <p:nvPr>
            <p:ph type="pic" sz="quarter" idx="23"/>
          </p:nvPr>
        </p:nvPicPr>
        <p:blipFill>
          <a:blip r:embed="rId5" cstate="print">
            <a:extLst>
              <a:ext uri="{28A0092B-C50C-407E-A947-70E740481C1C}">
                <a14:useLocalDpi xmlns:a14="http://schemas.microsoft.com/office/drawing/2010/main" val="0"/>
              </a:ext>
            </a:extLst>
          </a:blip>
          <a:srcRect t="4167" b="4167"/>
          <a:stretch>
            <a:fillRect/>
          </a:stretch>
        </p:blipFill>
        <p:spPr>
          <a:xfrm>
            <a:off x="685800" y="4572000"/>
            <a:ext cx="2438402" cy="1828800"/>
          </a:xfrm>
        </p:spPr>
      </p:pic>
    </p:spTree>
    <p:extLst>
      <p:ext uri="{BB962C8B-B14F-4D97-AF65-F5344CB8AC3E}">
        <p14:creationId xmlns:p14="http://schemas.microsoft.com/office/powerpoint/2010/main" val="249136258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illespieDizzy_911001-A#3.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Dizzy Gillespie-Diz &amp; Diz-.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125" b="3125"/>
          <a:stretch>
            <a:fillRect/>
          </a:stretch>
        </p:blipFill>
        <p:spPr/>
      </p:pic>
      <p:sp>
        <p:nvSpPr>
          <p:cNvPr id="5" name="Text Placeholder 4"/>
          <p:cNvSpPr>
            <a:spLocks noGrp="1"/>
          </p:cNvSpPr>
          <p:nvPr>
            <p:ph type="body" sz="quarter" idx="17"/>
          </p:nvPr>
        </p:nvSpPr>
        <p:spPr>
          <a:xfrm>
            <a:off x="1066800" y="4876800"/>
            <a:ext cx="7467600" cy="1238250"/>
          </a:xfrm>
        </p:spPr>
        <p:txBody>
          <a:bodyPr/>
          <a:lstStyle/>
          <a:p>
            <a:r>
              <a:rPr lang="en-US" dirty="0" smtClean="0">
                <a:latin typeface="Copperplate"/>
                <a:cs typeface="Copperplate"/>
              </a:rPr>
              <a:t>But Dizzy was different, I was fortunate to fotograph him many times more than Miles, including at the memorial of Miles in New york city.</a:t>
            </a:r>
            <a:endParaRPr lang="en-US" dirty="0"/>
          </a:p>
        </p:txBody>
      </p:sp>
    </p:spTree>
    <p:extLst>
      <p:ext uri="{BB962C8B-B14F-4D97-AF65-F5344CB8AC3E}">
        <p14:creationId xmlns:p14="http://schemas.microsoft.com/office/powerpoint/2010/main" val="3794182517"/>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itoPuente_930705B_22.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587" r="1587"/>
          <a:stretch>
            <a:fillRect/>
          </a:stretch>
        </p:blipFill>
        <p:spPr>
          <a:xfrm>
            <a:off x="5029200" y="2539498"/>
            <a:ext cx="3048000" cy="4074060"/>
          </a:xfrm>
        </p:spPr>
      </p:pic>
      <p:pic>
        <p:nvPicPr>
          <p:cNvPr id="11" name="Picture Placeholder 10" descr="CCruz_TPuente_931101D_16-sepia.jpg"/>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467" b="1467"/>
          <a:stretch>
            <a:fillRect/>
          </a:stretch>
        </p:blipFill>
        <p:spPr>
          <a:xfrm>
            <a:off x="381001" y="228600"/>
            <a:ext cx="4165604" cy="3124200"/>
          </a:xfrm>
        </p:spPr>
      </p:pic>
      <p:pic>
        <p:nvPicPr>
          <p:cNvPr id="12" name="Picture Placeholder 11" descr="Puente&amp;Mercado-950301-A#22.jpg"/>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t="1471" b="1471"/>
          <a:stretch>
            <a:fillRect/>
          </a:stretch>
        </p:blipFill>
        <p:spPr>
          <a:xfrm>
            <a:off x="381000" y="3505200"/>
            <a:ext cx="4165603" cy="3124200"/>
          </a:xfrm>
        </p:spPr>
      </p:pic>
      <p:sp>
        <p:nvSpPr>
          <p:cNvPr id="13" name="TextBox 12"/>
          <p:cNvSpPr txBox="1"/>
          <p:nvPr/>
        </p:nvSpPr>
        <p:spPr>
          <a:xfrm>
            <a:off x="4953000" y="533400"/>
            <a:ext cx="3581400" cy="1569660"/>
          </a:xfrm>
          <a:prstGeom prst="rect">
            <a:avLst/>
          </a:prstGeom>
          <a:noFill/>
        </p:spPr>
        <p:txBody>
          <a:bodyPr wrap="square" rtlCol="0">
            <a:spAutoFit/>
          </a:bodyPr>
          <a:lstStyle/>
          <a:p>
            <a:r>
              <a:rPr lang="en-US" sz="1600" dirty="0" smtClean="0">
                <a:latin typeface="Copperplate"/>
                <a:cs typeface="Copperplate"/>
              </a:rPr>
              <a:t>As was the case with tito, </a:t>
            </a:r>
          </a:p>
          <a:p>
            <a:r>
              <a:rPr lang="en-US" sz="1600" dirty="0" smtClean="0">
                <a:latin typeface="Copperplate"/>
                <a:cs typeface="Copperplate"/>
              </a:rPr>
              <a:t>I was there with my camera, </a:t>
            </a:r>
          </a:p>
          <a:p>
            <a:r>
              <a:rPr lang="en-US" sz="1600" dirty="0" smtClean="0">
                <a:latin typeface="Copperplate"/>
                <a:cs typeface="Copperplate"/>
              </a:rPr>
              <a:t>many times, on many occasions, him with various other legends, backstage, onstage, all over the great city of </a:t>
            </a:r>
            <a:r>
              <a:rPr lang="en-US" sz="1600" dirty="0">
                <a:latin typeface="Copperplate"/>
                <a:cs typeface="Copperplate"/>
              </a:rPr>
              <a:t>n</a:t>
            </a:r>
            <a:r>
              <a:rPr lang="en-US" sz="1600" dirty="0" smtClean="0">
                <a:latin typeface="Copperplate"/>
                <a:cs typeface="Copperplate"/>
              </a:rPr>
              <a:t>ew york. </a:t>
            </a:r>
            <a:endParaRPr lang="en-US" sz="1600" dirty="0"/>
          </a:p>
        </p:txBody>
      </p:sp>
    </p:spTree>
    <p:extLst>
      <p:ext uri="{BB962C8B-B14F-4D97-AF65-F5344CB8AC3E}">
        <p14:creationId xmlns:p14="http://schemas.microsoft.com/office/powerpoint/2010/main" val="189963994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Charles_Interviewin_Atl1983-_19a.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64" b="1464"/>
          <a:stretch>
            <a:fillRect/>
          </a:stretch>
        </p:blipFill>
        <p:spPr>
          <a:xfrm>
            <a:off x="304800" y="1219200"/>
            <a:ext cx="3773424" cy="2830068"/>
          </a:xfrm>
        </p:spPr>
      </p:pic>
      <p:pic>
        <p:nvPicPr>
          <p:cNvPr id="9" name="Picture Placeholder 8" descr="RCharles_030601F_16a.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471" r="1471"/>
          <a:stretch>
            <a:fillRect/>
          </a:stretch>
        </p:blipFill>
        <p:spPr>
          <a:xfrm>
            <a:off x="4376928" y="381000"/>
            <a:ext cx="4462272" cy="5949696"/>
          </a:xfrm>
        </p:spPr>
      </p:pic>
      <p:sp>
        <p:nvSpPr>
          <p:cNvPr id="8" name="Text Placeholder 7"/>
          <p:cNvSpPr>
            <a:spLocks noGrp="1"/>
          </p:cNvSpPr>
          <p:nvPr>
            <p:ph type="body" sz="quarter" idx="13"/>
          </p:nvPr>
        </p:nvSpPr>
        <p:spPr>
          <a:xfrm>
            <a:off x="457200" y="4267200"/>
            <a:ext cx="3352800" cy="1447800"/>
          </a:xfrm>
        </p:spPr>
        <p:txBody>
          <a:bodyPr/>
          <a:lstStyle/>
          <a:p>
            <a:r>
              <a:rPr lang="en-US" sz="1600" dirty="0" smtClean="0">
                <a:latin typeface="Copperplate"/>
                <a:cs typeface="Copperplate"/>
              </a:rPr>
              <a:t>Twice My camera landed </a:t>
            </a:r>
          </a:p>
          <a:p>
            <a:r>
              <a:rPr lang="en-US" sz="1600" dirty="0">
                <a:latin typeface="Copperplate"/>
                <a:cs typeface="Copperplate"/>
              </a:rPr>
              <a:t>o</a:t>
            </a:r>
            <a:r>
              <a:rPr lang="en-US" sz="1600" dirty="0" smtClean="0">
                <a:latin typeface="Copperplate"/>
                <a:cs typeface="Copperplate"/>
              </a:rPr>
              <a:t>n ray charles, first in 1983, secondly in 2003, exactly, according to my math, twenty years apart!</a:t>
            </a:r>
            <a:endParaRPr lang="en-US" sz="1600" dirty="0"/>
          </a:p>
          <a:p>
            <a:endParaRPr lang="en-US" dirty="0"/>
          </a:p>
        </p:txBody>
      </p:sp>
    </p:spTree>
    <p:extLst>
      <p:ext uri="{BB962C8B-B14F-4D97-AF65-F5344CB8AC3E}">
        <p14:creationId xmlns:p14="http://schemas.microsoft.com/office/powerpoint/2010/main" val="244628887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MichelPetrucciani_MagicalMysticalMichel.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a:xfrm>
            <a:off x="4648200" y="1295400"/>
            <a:ext cx="4038600" cy="3028950"/>
          </a:xfrm>
        </p:spPr>
      </p:pic>
      <p:pic>
        <p:nvPicPr>
          <p:cNvPr id="9" name="Picture Placeholder 8" descr="Sun Ra-The Sun at the Moon.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125" b="3125"/>
          <a:stretch>
            <a:fillRect/>
          </a:stretch>
        </p:blipFill>
        <p:spPr>
          <a:xfrm>
            <a:off x="457200" y="1295400"/>
            <a:ext cx="4038600" cy="3028950"/>
          </a:xfrm>
        </p:spPr>
      </p:pic>
      <p:sp>
        <p:nvSpPr>
          <p:cNvPr id="8" name="Text Placeholder 7"/>
          <p:cNvSpPr>
            <a:spLocks noGrp="1"/>
          </p:cNvSpPr>
          <p:nvPr>
            <p:ph type="body" sz="quarter" idx="17"/>
          </p:nvPr>
        </p:nvSpPr>
        <p:spPr>
          <a:xfrm>
            <a:off x="1371600" y="4572000"/>
            <a:ext cx="6019800" cy="1238250"/>
          </a:xfrm>
        </p:spPr>
        <p:txBody>
          <a:bodyPr/>
          <a:lstStyle/>
          <a:p>
            <a:pPr algn="ctr"/>
            <a:r>
              <a:rPr lang="en-US" dirty="0" smtClean="0">
                <a:latin typeface="Copperplate"/>
                <a:cs typeface="Copperplate"/>
              </a:rPr>
              <a:t>The magic, mystery and mastery of jazz,</a:t>
            </a:r>
          </a:p>
          <a:p>
            <a:pPr algn="ctr"/>
            <a:r>
              <a:rPr lang="en-US" dirty="0" smtClean="0">
                <a:latin typeface="Copperplate"/>
                <a:cs typeface="Copperplate"/>
              </a:rPr>
              <a:t> mostly experienced at night, in the dimly lit clubs that dare to be different.</a:t>
            </a:r>
            <a:endParaRPr lang="en-US" dirty="0"/>
          </a:p>
          <a:p>
            <a:pPr algn="ctr"/>
            <a:endParaRPr lang="en-US" dirty="0"/>
          </a:p>
        </p:txBody>
      </p:sp>
    </p:spTree>
    <p:extLst>
      <p:ext uri="{BB962C8B-B14F-4D97-AF65-F5344CB8AC3E}">
        <p14:creationId xmlns:p14="http://schemas.microsoft.com/office/powerpoint/2010/main" val="328585435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chao_891105MB_28a_11x14.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471" b="1471"/>
          <a:stretch>
            <a:fillRect/>
          </a:stretch>
        </p:blipFill>
        <p:spPr>
          <a:xfrm>
            <a:off x="381000" y="1219200"/>
            <a:ext cx="4038600" cy="3028950"/>
          </a:xfrm>
        </p:spPr>
      </p:pic>
      <p:sp>
        <p:nvSpPr>
          <p:cNvPr id="5" name="Text Placeholder 4"/>
          <p:cNvSpPr>
            <a:spLocks noGrp="1"/>
          </p:cNvSpPr>
          <p:nvPr>
            <p:ph type="body" sz="quarter" idx="17"/>
          </p:nvPr>
        </p:nvSpPr>
        <p:spPr>
          <a:xfrm>
            <a:off x="533400" y="4419600"/>
            <a:ext cx="3657600" cy="838200"/>
          </a:xfrm>
        </p:spPr>
        <p:txBody>
          <a:bodyPr/>
          <a:lstStyle/>
          <a:p>
            <a:r>
              <a:rPr lang="en-US" dirty="0" smtClean="0">
                <a:latin typeface="Copperplate"/>
                <a:cs typeface="Copperplate"/>
              </a:rPr>
              <a:t>Elegance and jazz are most definitely perfectly aligned.</a:t>
            </a:r>
            <a:endParaRPr lang="en-US" dirty="0"/>
          </a:p>
          <a:p>
            <a:endParaRPr lang="en-US" dirty="0"/>
          </a:p>
        </p:txBody>
      </p:sp>
      <p:pic>
        <p:nvPicPr>
          <p:cNvPr id="7" name="Picture 6" descr="HeathPercy_950607_24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685800"/>
            <a:ext cx="4239491" cy="5486400"/>
          </a:xfrm>
          <a:prstGeom prst="rect">
            <a:avLst/>
          </a:prstGeom>
        </p:spPr>
      </p:pic>
    </p:spTree>
    <p:extLst>
      <p:ext uri="{BB962C8B-B14F-4D97-AF65-F5344CB8AC3E}">
        <p14:creationId xmlns:p14="http://schemas.microsoft.com/office/powerpoint/2010/main" val="1146730517"/>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alWaldron_BryantPark_9_1987_21a.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71" b="1471"/>
          <a:stretch>
            <a:fillRect/>
          </a:stretch>
        </p:blipFill>
        <p:spPr>
          <a:xfrm>
            <a:off x="838200" y="294590"/>
            <a:ext cx="7467600" cy="5600700"/>
          </a:xfrm>
        </p:spPr>
      </p:pic>
      <p:sp>
        <p:nvSpPr>
          <p:cNvPr id="7" name="Text Placeholder 6"/>
          <p:cNvSpPr>
            <a:spLocks noGrp="1"/>
          </p:cNvSpPr>
          <p:nvPr>
            <p:ph type="body" sz="quarter" idx="11"/>
          </p:nvPr>
        </p:nvSpPr>
        <p:spPr>
          <a:xfrm>
            <a:off x="1295400" y="6019800"/>
            <a:ext cx="6858000" cy="381000"/>
          </a:xfrm>
        </p:spPr>
        <p:txBody>
          <a:bodyPr/>
          <a:lstStyle/>
          <a:p>
            <a:r>
              <a:rPr lang="en-US" sz="1600" dirty="0" smtClean="0">
                <a:latin typeface="Copperplate"/>
                <a:cs typeface="Copperplate"/>
              </a:rPr>
              <a:t>Personification of a perfect gentleman and pianist of jazz</a:t>
            </a:r>
            <a:endParaRPr lang="en-US" sz="1600" dirty="0"/>
          </a:p>
        </p:txBody>
      </p:sp>
    </p:spTree>
    <p:extLst>
      <p:ext uri="{BB962C8B-B14F-4D97-AF65-F5344CB8AC3E}">
        <p14:creationId xmlns:p14="http://schemas.microsoft.com/office/powerpoint/2010/main" val="235876095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ankJones_2008_06_18_IMG_8432.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NinaSimone-HunterCollege-7-1985#39.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5" name="Text Placeholder 4"/>
          <p:cNvSpPr>
            <a:spLocks noGrp="1"/>
          </p:cNvSpPr>
          <p:nvPr>
            <p:ph type="body" sz="quarter" idx="17"/>
          </p:nvPr>
        </p:nvSpPr>
        <p:spPr>
          <a:xfrm>
            <a:off x="1066800" y="4876800"/>
            <a:ext cx="7086600" cy="838200"/>
          </a:xfrm>
        </p:spPr>
        <p:txBody>
          <a:bodyPr/>
          <a:lstStyle/>
          <a:p>
            <a:r>
              <a:rPr lang="en-US" dirty="0" smtClean="0">
                <a:latin typeface="Copperplate"/>
                <a:cs typeface="Copperplate"/>
              </a:rPr>
              <a:t>my camera always wishes to know what are they thinking, feeling, expressing. Is it open to interpretation?</a:t>
            </a:r>
            <a:endParaRPr lang="en-US" dirty="0"/>
          </a:p>
        </p:txBody>
      </p:sp>
    </p:spTree>
    <p:extLst>
      <p:ext uri="{BB962C8B-B14F-4D97-AF65-F5344CB8AC3E}">
        <p14:creationId xmlns:p14="http://schemas.microsoft.com/office/powerpoint/2010/main" val="127801076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JByard_Q#25a.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504" b="1504"/>
          <a:stretch>
            <a:fillRect/>
          </a:stretch>
        </p:blipFill>
        <p:spPr/>
      </p:pic>
      <p:pic>
        <p:nvPicPr>
          <p:cNvPr id="13" name="Picture Placeholder 12" descr="WilliamsJames_040629_6068DSC_0105_bw.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71" r="1471"/>
          <a:stretch>
            <a:fillRect/>
          </a:stretch>
        </p:blipFill>
        <p:spPr/>
      </p:pic>
      <p:sp>
        <p:nvSpPr>
          <p:cNvPr id="12" name="Text Placeholder 11"/>
          <p:cNvSpPr>
            <a:spLocks noGrp="1"/>
          </p:cNvSpPr>
          <p:nvPr>
            <p:ph type="body" sz="quarter" idx="15"/>
          </p:nvPr>
        </p:nvSpPr>
        <p:spPr>
          <a:xfrm>
            <a:off x="1295400" y="5334000"/>
            <a:ext cx="6553200" cy="1066800"/>
          </a:xfrm>
        </p:spPr>
        <p:txBody>
          <a:bodyPr/>
          <a:lstStyle/>
          <a:p>
            <a:r>
              <a:rPr lang="en-US" dirty="0" smtClean="0">
                <a:latin typeface="Copperplate"/>
                <a:cs typeface="Copperplate"/>
              </a:rPr>
              <a:t>Some you may not have heard of, were not household names, but they should be known, they were as deserving as some that are, if not more…</a:t>
            </a:r>
            <a:endParaRPr lang="en-US" dirty="0"/>
          </a:p>
        </p:txBody>
      </p:sp>
    </p:spTree>
    <p:extLst>
      <p:ext uri="{BB962C8B-B14F-4D97-AF65-F5344CB8AC3E}">
        <p14:creationId xmlns:p14="http://schemas.microsoft.com/office/powerpoint/2010/main" val="212945148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JohnHicks_PoetryBar_021002D_18.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82" r="1482"/>
          <a:stretch>
            <a:fillRect/>
          </a:stretch>
        </p:blipFill>
        <p:spPr/>
      </p:pic>
      <p:pic>
        <p:nvPicPr>
          <p:cNvPr id="6" name="Picture Placeholder 5" descr="Kenny Kirkland-Magic Fingers-910807-A#12a.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71" r="1471"/>
          <a:stretch>
            <a:fillRect/>
          </a:stretch>
        </p:blipFill>
        <p:spPr/>
      </p:pic>
      <p:sp>
        <p:nvSpPr>
          <p:cNvPr id="5" name="Text Placeholder 4"/>
          <p:cNvSpPr>
            <a:spLocks noGrp="1"/>
          </p:cNvSpPr>
          <p:nvPr>
            <p:ph type="body" sz="quarter" idx="15"/>
          </p:nvPr>
        </p:nvSpPr>
        <p:spPr>
          <a:xfrm>
            <a:off x="1981200" y="5334000"/>
            <a:ext cx="4648200" cy="838200"/>
          </a:xfrm>
        </p:spPr>
        <p:txBody>
          <a:bodyPr/>
          <a:lstStyle/>
          <a:p>
            <a:r>
              <a:rPr lang="en-US" dirty="0" smtClean="0">
                <a:latin typeface="Copperplate"/>
                <a:cs typeface="Copperplate"/>
              </a:rPr>
              <a:t>Por ejemplo (for example), these two brilliant pianists, should be known.</a:t>
            </a:r>
            <a:endParaRPr lang="en-US" dirty="0"/>
          </a:p>
        </p:txBody>
      </p:sp>
    </p:spTree>
    <p:extLst>
      <p:ext uri="{BB962C8B-B14F-4D97-AF65-F5344CB8AC3E}">
        <p14:creationId xmlns:p14="http://schemas.microsoft.com/office/powerpoint/2010/main" val="248250331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Hampton_KoolJazz_Atlanta_62782_3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sp>
        <p:nvSpPr>
          <p:cNvPr id="7" name="Text Placeholder 6"/>
          <p:cNvSpPr>
            <a:spLocks noGrp="1"/>
          </p:cNvSpPr>
          <p:nvPr>
            <p:ph type="body" sz="quarter" idx="11"/>
          </p:nvPr>
        </p:nvSpPr>
        <p:spPr>
          <a:xfrm>
            <a:off x="609600" y="6019800"/>
            <a:ext cx="8001000" cy="609600"/>
          </a:xfrm>
        </p:spPr>
        <p:txBody>
          <a:bodyPr/>
          <a:lstStyle/>
          <a:p>
            <a:pPr algn="ctr">
              <a:spcBef>
                <a:spcPts val="0"/>
              </a:spcBef>
            </a:pPr>
            <a:r>
              <a:rPr lang="en-US" sz="1600" dirty="0">
                <a:latin typeface="Copperplate"/>
                <a:cs typeface="Copperplate"/>
              </a:rPr>
              <a:t>i</a:t>
            </a:r>
            <a:r>
              <a:rPr lang="en-US" sz="1600" dirty="0" smtClean="0">
                <a:latin typeface="Copperplate"/>
                <a:cs typeface="Copperplate"/>
              </a:rPr>
              <a:t>magine my excitement photographing this legend </a:t>
            </a:r>
          </a:p>
          <a:p>
            <a:pPr algn="ctr">
              <a:spcBef>
                <a:spcPts val="0"/>
              </a:spcBef>
            </a:pPr>
            <a:r>
              <a:rPr lang="en-US" sz="1600" dirty="0" smtClean="0">
                <a:latin typeface="Copperplate"/>
                <a:cs typeface="Copperplate"/>
              </a:rPr>
              <a:t>for the first but what was not to be the last time</a:t>
            </a:r>
            <a:endParaRPr lang="en-US" sz="1600" dirty="0">
              <a:latin typeface="Copperplate"/>
              <a:cs typeface="Copperplate"/>
            </a:endParaRPr>
          </a:p>
          <a:p>
            <a:endParaRPr lang="en-US" dirty="0"/>
          </a:p>
        </p:txBody>
      </p:sp>
    </p:spTree>
    <p:extLst>
      <p:ext uri="{BB962C8B-B14F-4D97-AF65-F5344CB8AC3E}">
        <p14:creationId xmlns:p14="http://schemas.microsoft.com/office/powerpoint/2010/main" val="47600294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EJones-941003C_23a.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10" name="Picture Placeholder 9" descr="EJones-941003B_6a_300dpi.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9" name="Text Placeholder 8"/>
          <p:cNvSpPr>
            <a:spLocks noGrp="1"/>
          </p:cNvSpPr>
          <p:nvPr>
            <p:ph type="body" sz="quarter" idx="17"/>
          </p:nvPr>
        </p:nvSpPr>
        <p:spPr>
          <a:xfrm>
            <a:off x="1219200" y="4876800"/>
            <a:ext cx="6781800" cy="1238250"/>
          </a:xfrm>
        </p:spPr>
        <p:txBody>
          <a:bodyPr/>
          <a:lstStyle/>
          <a:p>
            <a:r>
              <a:rPr lang="en-US" dirty="0" smtClean="0">
                <a:latin typeface="Copperplate"/>
                <a:cs typeface="Copperplate"/>
              </a:rPr>
              <a:t>In jazz, some are simply known by their first names. If you are referring to one of the greatest drummers of all time, all you need to say is “elvin”!</a:t>
            </a:r>
            <a:endParaRPr lang="en-US" dirty="0"/>
          </a:p>
          <a:p>
            <a:endParaRPr lang="en-US" dirty="0"/>
          </a:p>
        </p:txBody>
      </p:sp>
    </p:spTree>
    <p:extLst>
      <p:ext uri="{BB962C8B-B14F-4D97-AF65-F5344CB8AC3E}">
        <p14:creationId xmlns:p14="http://schemas.microsoft.com/office/powerpoint/2010/main" val="85157466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aylor&amp;Roach_891203D_7a.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MRoach_940913_12.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5" name="Text Placeholder 4"/>
          <p:cNvSpPr>
            <a:spLocks noGrp="1"/>
          </p:cNvSpPr>
          <p:nvPr>
            <p:ph type="body" sz="quarter" idx="17"/>
          </p:nvPr>
        </p:nvSpPr>
        <p:spPr>
          <a:xfrm>
            <a:off x="1295400" y="4876800"/>
            <a:ext cx="6172200" cy="762000"/>
          </a:xfrm>
        </p:spPr>
        <p:txBody>
          <a:bodyPr/>
          <a:lstStyle/>
          <a:p>
            <a:r>
              <a:rPr lang="en-US" dirty="0" smtClean="0">
                <a:latin typeface="Copperplate"/>
                <a:cs typeface="Copperplate"/>
              </a:rPr>
              <a:t>Same rule applies to max roach, one of those other greatest ever drummers. Simply “Max” will suffice.</a:t>
            </a:r>
            <a:endParaRPr lang="en-US" dirty="0"/>
          </a:p>
        </p:txBody>
      </p:sp>
    </p:spTree>
    <p:extLst>
      <p:ext uri="{BB962C8B-B14F-4D97-AF65-F5344CB8AC3E}">
        <p14:creationId xmlns:p14="http://schemas.microsoft.com/office/powerpoint/2010/main" val="64470891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igginsBillyRoachMax-921202_A#16.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579" b="6579"/>
          <a:stretch>
            <a:fillRect/>
          </a:stretch>
        </p:blipFill>
        <p:spPr/>
      </p:pic>
      <p:sp>
        <p:nvSpPr>
          <p:cNvPr id="7" name="Text Placeholder 6"/>
          <p:cNvSpPr>
            <a:spLocks noGrp="1"/>
          </p:cNvSpPr>
          <p:nvPr>
            <p:ph type="body" sz="quarter" idx="11"/>
          </p:nvPr>
        </p:nvSpPr>
        <p:spPr>
          <a:xfrm>
            <a:off x="838200" y="6019800"/>
            <a:ext cx="7467600" cy="533400"/>
          </a:xfrm>
        </p:spPr>
        <p:txBody>
          <a:bodyPr/>
          <a:lstStyle/>
          <a:p>
            <a:pPr algn="ctr"/>
            <a:r>
              <a:rPr lang="en-US" dirty="0">
                <a:latin typeface="Copperplate"/>
                <a:cs typeface="Copperplate"/>
              </a:rPr>
              <a:t>m</a:t>
            </a:r>
            <a:r>
              <a:rPr lang="en-US" dirty="0" smtClean="0">
                <a:latin typeface="Copperplate"/>
                <a:cs typeface="Copperplate"/>
              </a:rPr>
              <a:t>utual admiration society amongst these greatest of drummers and legends of jazz.</a:t>
            </a:r>
            <a:endParaRPr lang="en-US" dirty="0"/>
          </a:p>
        </p:txBody>
      </p:sp>
    </p:spTree>
    <p:extLst>
      <p:ext uri="{BB962C8B-B14F-4D97-AF65-F5344CB8AC3E}">
        <p14:creationId xmlns:p14="http://schemas.microsoft.com/office/powerpoint/2010/main" val="2804074727"/>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Jaco Pastorius1982.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354" r="1354"/>
          <a:stretch>
            <a:fillRect/>
          </a:stretch>
        </p:blipFill>
        <p:spPr/>
      </p:pic>
      <p:sp>
        <p:nvSpPr>
          <p:cNvPr id="7" name="Text Placeholder 6"/>
          <p:cNvSpPr>
            <a:spLocks noGrp="1"/>
          </p:cNvSpPr>
          <p:nvPr>
            <p:ph type="body" sz="quarter" idx="11"/>
          </p:nvPr>
        </p:nvSpPr>
        <p:spPr>
          <a:xfrm>
            <a:off x="5257800" y="2209800"/>
            <a:ext cx="3505200" cy="2209800"/>
          </a:xfrm>
        </p:spPr>
        <p:txBody>
          <a:bodyPr/>
          <a:lstStyle/>
          <a:p>
            <a:r>
              <a:rPr lang="en-US" dirty="0" smtClean="0">
                <a:latin typeface="Copperplate"/>
                <a:cs typeface="Copperplate"/>
              </a:rPr>
              <a:t>Just go to any jazz club, converse with any jazz historian or journalist or fan and all you need to say is “Jaco”. They will tell you stories that will make your head spin.</a:t>
            </a:r>
            <a:endParaRPr lang="en-US" dirty="0"/>
          </a:p>
        </p:txBody>
      </p:sp>
    </p:spTree>
    <p:extLst>
      <p:ext uri="{BB962C8B-B14F-4D97-AF65-F5344CB8AC3E}">
        <p14:creationId xmlns:p14="http://schemas.microsoft.com/office/powerpoint/2010/main" val="423100968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Billy Taylor-IAJE Finale.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354" r="1354"/>
          <a:stretch>
            <a:fillRect/>
          </a:stretch>
        </p:blipFill>
        <p:spPr/>
      </p:pic>
      <p:sp>
        <p:nvSpPr>
          <p:cNvPr id="3" name="Text Placeholder 2"/>
          <p:cNvSpPr>
            <a:spLocks noGrp="1"/>
          </p:cNvSpPr>
          <p:nvPr>
            <p:ph type="body" sz="quarter" idx="11"/>
          </p:nvPr>
        </p:nvSpPr>
        <p:spPr>
          <a:xfrm>
            <a:off x="5334000" y="2743200"/>
            <a:ext cx="3505200" cy="1828800"/>
          </a:xfrm>
        </p:spPr>
        <p:txBody>
          <a:bodyPr/>
          <a:lstStyle/>
          <a:p>
            <a:r>
              <a:rPr lang="en-US" dirty="0" smtClean="0">
                <a:latin typeface="Copperplate"/>
                <a:cs typeface="Copperplate"/>
              </a:rPr>
              <a:t>Speaking of historians and musicians and television personalities, Billy taylor was all those and more, wrapped into one helluva legend.</a:t>
            </a:r>
            <a:endParaRPr lang="en-US" dirty="0"/>
          </a:p>
        </p:txBody>
      </p:sp>
    </p:spTree>
    <p:extLst>
      <p:ext uri="{BB962C8B-B14F-4D97-AF65-F5344CB8AC3E}">
        <p14:creationId xmlns:p14="http://schemas.microsoft.com/office/powerpoint/2010/main" val="239261652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lemmonsClarence_ 11_1982#20a.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68" r="1968"/>
          <a:stretch>
            <a:fillRect/>
          </a:stretch>
        </p:blipFill>
        <p:spPr>
          <a:xfrm>
            <a:off x="4122695" y="304800"/>
            <a:ext cx="4640305" cy="6172200"/>
          </a:xfrm>
        </p:spPr>
      </p:pic>
      <p:sp>
        <p:nvSpPr>
          <p:cNvPr id="3" name="Text Placeholder 2"/>
          <p:cNvSpPr>
            <a:spLocks noGrp="1"/>
          </p:cNvSpPr>
          <p:nvPr>
            <p:ph type="body" sz="quarter" idx="11"/>
          </p:nvPr>
        </p:nvSpPr>
        <p:spPr>
          <a:xfrm>
            <a:off x="228600" y="3124200"/>
            <a:ext cx="3505200" cy="3352800"/>
          </a:xfrm>
        </p:spPr>
        <p:txBody>
          <a:bodyPr/>
          <a:lstStyle/>
          <a:p>
            <a:r>
              <a:rPr lang="en-US" dirty="0" smtClean="0">
                <a:latin typeface="Copperplate"/>
                <a:cs typeface="Copperplate"/>
              </a:rPr>
              <a:t>Just because </a:t>
            </a:r>
            <a:r>
              <a:rPr lang="en-US" dirty="0" err="1" smtClean="0">
                <a:latin typeface="Copperplate"/>
                <a:cs typeface="Copperplate"/>
              </a:rPr>
              <a:t>clarence</a:t>
            </a:r>
            <a:r>
              <a:rPr lang="en-US" dirty="0" smtClean="0">
                <a:latin typeface="Copperplate"/>
                <a:cs typeface="Copperplate"/>
              </a:rPr>
              <a:t> was in one of the greatest rock bands (Springsteen’s e-street), doesn’t mean he didn’t play a mean jazz saxophone as well as sing some blues…</a:t>
            </a:r>
            <a:endParaRPr lang="en-US" dirty="0"/>
          </a:p>
        </p:txBody>
      </p:sp>
    </p:spTree>
    <p:extLst>
      <p:ext uri="{BB962C8B-B14F-4D97-AF65-F5344CB8AC3E}">
        <p14:creationId xmlns:p14="http://schemas.microsoft.com/office/powerpoint/2010/main" val="422927192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Jacquet&amp;LorraineGordon_Backstage_Vanguard_1988_32a.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71" b="1471"/>
          <a:stretch>
            <a:fillRect/>
          </a:stretch>
        </p:blipFill>
        <p:spPr/>
      </p:pic>
      <p:pic>
        <p:nvPicPr>
          <p:cNvPr id="9" name="Picture Placeholder 8" descr="Max Gordon and George Wein-Graceful Men at Gracie Mansion.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515" r="1515"/>
          <a:stretch>
            <a:fillRect/>
          </a:stretch>
        </p:blipFill>
        <p:spPr/>
      </p:pic>
      <p:sp>
        <p:nvSpPr>
          <p:cNvPr id="5" name="Text Placeholder 4"/>
          <p:cNvSpPr>
            <a:spLocks noGrp="1"/>
          </p:cNvSpPr>
          <p:nvPr>
            <p:ph type="body" sz="quarter" idx="16"/>
          </p:nvPr>
        </p:nvSpPr>
        <p:spPr>
          <a:xfrm>
            <a:off x="838200" y="4953000"/>
            <a:ext cx="7543800" cy="1238250"/>
          </a:xfrm>
        </p:spPr>
        <p:txBody>
          <a:bodyPr/>
          <a:lstStyle/>
          <a:p>
            <a:r>
              <a:rPr lang="en-US" dirty="0" smtClean="0">
                <a:latin typeface="Copperplate"/>
                <a:cs typeface="Copperplate"/>
              </a:rPr>
              <a:t>As for jazz clubs, none was/is as legendary as the village vanguard and the owner lorraine gordon who became it’s controversial proprietor after her husband max gordon died.</a:t>
            </a:r>
            <a:endParaRPr lang="en-US" dirty="0"/>
          </a:p>
        </p:txBody>
      </p:sp>
    </p:spTree>
    <p:extLst>
      <p:ext uri="{BB962C8B-B14F-4D97-AF65-F5344CB8AC3E}">
        <p14:creationId xmlns:p14="http://schemas.microsoft.com/office/powerpoint/2010/main" val="142089326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Jacquet_Car_1988_33a.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6" name="Picture Placeholder 5" descr="IJacquet_VVanguard_1988_1.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4" name="Text Placeholder 3"/>
          <p:cNvSpPr>
            <a:spLocks noGrp="1"/>
          </p:cNvSpPr>
          <p:nvPr>
            <p:ph type="body" sz="quarter" idx="16"/>
          </p:nvPr>
        </p:nvSpPr>
        <p:spPr>
          <a:xfrm>
            <a:off x="762000" y="4933950"/>
            <a:ext cx="3124200" cy="1238250"/>
          </a:xfrm>
        </p:spPr>
        <p:txBody>
          <a:bodyPr/>
          <a:lstStyle/>
          <a:p>
            <a:pPr algn="ctr"/>
            <a:r>
              <a:rPr lang="en-US" sz="1600" dirty="0" smtClean="0">
                <a:latin typeface="Copperplate"/>
                <a:cs typeface="Copperplate"/>
              </a:rPr>
              <a:t>And someone who played there often, pictured in the former photo with Lorraine gordon, was illinois</a:t>
            </a:r>
            <a:r>
              <a:rPr lang="en-US" sz="1600" dirty="0">
                <a:latin typeface="Copperplate"/>
                <a:cs typeface="Copperplate"/>
              </a:rPr>
              <a:t> </a:t>
            </a:r>
            <a:r>
              <a:rPr lang="en-US" sz="1600" dirty="0" smtClean="0">
                <a:latin typeface="Copperplate"/>
                <a:cs typeface="Copperplate"/>
              </a:rPr>
              <a:t>jacquet</a:t>
            </a:r>
            <a:r>
              <a:rPr lang="en-US" sz="1600" dirty="0">
                <a:latin typeface="Copperplate"/>
                <a:cs typeface="Copperplate"/>
              </a:rPr>
              <a:t> </a:t>
            </a:r>
            <a:r>
              <a:rPr lang="en-US" sz="1600" dirty="0" smtClean="0">
                <a:latin typeface="Copperplate"/>
                <a:cs typeface="Copperplate"/>
              </a:rPr>
              <a:t>and his big band.  </a:t>
            </a:r>
            <a:endParaRPr lang="en-US" sz="1600" dirty="0"/>
          </a:p>
        </p:txBody>
      </p:sp>
      <p:sp>
        <p:nvSpPr>
          <p:cNvPr id="5" name="Text Placeholder 4"/>
          <p:cNvSpPr>
            <a:spLocks noGrp="1"/>
          </p:cNvSpPr>
          <p:nvPr>
            <p:ph type="body" sz="quarter" idx="17"/>
          </p:nvPr>
        </p:nvSpPr>
        <p:spPr>
          <a:xfrm>
            <a:off x="5029200" y="4953000"/>
            <a:ext cx="3200400" cy="1238250"/>
          </a:xfrm>
        </p:spPr>
        <p:txBody>
          <a:bodyPr/>
          <a:lstStyle/>
          <a:p>
            <a:pPr algn="ctr"/>
            <a:r>
              <a:rPr lang="en-US" sz="1600" dirty="0">
                <a:latin typeface="Copperplate"/>
                <a:cs typeface="Copperplate"/>
              </a:rPr>
              <a:t>Then one day, I went to his home </a:t>
            </a:r>
            <a:r>
              <a:rPr lang="en-US" sz="1600" dirty="0" smtClean="0">
                <a:latin typeface="Copperplate"/>
                <a:cs typeface="Copperplate"/>
              </a:rPr>
              <a:t>in jamaica</a:t>
            </a:r>
            <a:r>
              <a:rPr lang="en-US" sz="1600" dirty="0">
                <a:latin typeface="Copperplate"/>
                <a:cs typeface="Copperplate"/>
              </a:rPr>
              <a:t>, </a:t>
            </a:r>
            <a:r>
              <a:rPr lang="en-US" sz="1600" dirty="0" smtClean="0">
                <a:latin typeface="Copperplate"/>
                <a:cs typeface="Copperplate"/>
              </a:rPr>
              <a:t>queens, home of the louis armstrong museum, </a:t>
            </a:r>
            <a:r>
              <a:rPr lang="en-US" sz="1600" dirty="0">
                <a:latin typeface="Copperplate"/>
                <a:cs typeface="Copperplate"/>
              </a:rPr>
              <a:t>and photographed him in his car!</a:t>
            </a:r>
            <a:endParaRPr lang="en-US" sz="1600" dirty="0"/>
          </a:p>
          <a:p>
            <a:endParaRPr lang="en-US" sz="1600" dirty="0"/>
          </a:p>
        </p:txBody>
      </p:sp>
    </p:spTree>
    <p:extLst>
      <p:ext uri="{BB962C8B-B14F-4D97-AF65-F5344CB8AC3E}">
        <p14:creationId xmlns:p14="http://schemas.microsoft.com/office/powerpoint/2010/main" val="27852968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FLowe_A1.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471" b="1471"/>
          <a:stretch>
            <a:fillRect/>
          </a:stretch>
        </p:blipFill>
        <p:spPr/>
      </p:pic>
      <p:pic>
        <p:nvPicPr>
          <p:cNvPr id="8" name="Picture Placeholder 7" descr="Charlie Rouse-The Point-Atlanta-4-1985#2.jpg"/>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471" b="1471"/>
          <a:stretch>
            <a:fillRect/>
          </a:stretch>
        </p:blipFill>
        <p:spPr/>
      </p:pic>
      <p:sp>
        <p:nvSpPr>
          <p:cNvPr id="6" name="Text Placeholder 5"/>
          <p:cNvSpPr>
            <a:spLocks noGrp="1"/>
          </p:cNvSpPr>
          <p:nvPr>
            <p:ph type="body" sz="quarter" idx="16"/>
          </p:nvPr>
        </p:nvSpPr>
        <p:spPr>
          <a:xfrm>
            <a:off x="457200" y="4857750"/>
            <a:ext cx="4114800" cy="781050"/>
          </a:xfrm>
        </p:spPr>
        <p:txBody>
          <a:bodyPr/>
          <a:lstStyle/>
          <a:p>
            <a:r>
              <a:rPr lang="en-US" sz="1600" dirty="0" smtClean="0">
                <a:latin typeface="Copperplate"/>
                <a:cs typeface="Copperplate"/>
              </a:rPr>
              <a:t>Sometimes they looked at my photos when I photographed them…</a:t>
            </a:r>
            <a:endParaRPr lang="en-US" sz="1600" dirty="0"/>
          </a:p>
        </p:txBody>
      </p:sp>
      <p:sp>
        <p:nvSpPr>
          <p:cNvPr id="7" name="Text Placeholder 6"/>
          <p:cNvSpPr>
            <a:spLocks noGrp="1"/>
          </p:cNvSpPr>
          <p:nvPr>
            <p:ph type="body" sz="quarter" idx="17"/>
          </p:nvPr>
        </p:nvSpPr>
        <p:spPr/>
        <p:txBody>
          <a:bodyPr/>
          <a:lstStyle/>
          <a:p>
            <a:pPr algn="r"/>
            <a:r>
              <a:rPr lang="en-US" sz="1600" dirty="0" smtClean="0">
                <a:latin typeface="Copperplate"/>
                <a:cs typeface="Copperplate"/>
              </a:rPr>
              <a:t>…other times they lied on the floor to pose for me.</a:t>
            </a:r>
            <a:endParaRPr lang="en-US" sz="1600" dirty="0"/>
          </a:p>
        </p:txBody>
      </p:sp>
      <p:pic>
        <p:nvPicPr>
          <p:cNvPr id="2" name="02 I'm Gonna Live Til I Di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5410200"/>
            <a:ext cx="812800" cy="812800"/>
          </a:xfrm>
          <a:prstGeom prst="rect">
            <a:avLst/>
          </a:prstGeom>
        </p:spPr>
      </p:pic>
    </p:spTree>
    <p:extLst>
      <p:ext uri="{BB962C8B-B14F-4D97-AF65-F5344CB8AC3E}">
        <p14:creationId xmlns:p14="http://schemas.microsoft.com/office/powerpoint/2010/main" val="368504483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JarvisJane_2003_10_29_A3.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58" b="1458"/>
          <a:stretch>
            <a:fillRect/>
          </a:stretch>
        </p:blipFill>
        <p:spPr/>
      </p:pic>
      <p:pic>
        <p:nvPicPr>
          <p:cNvPr id="11" name="Picture Placeholder 10" descr="JackieMcLean_DonaldByrd-5-14-82#21.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458" b="1458"/>
          <a:stretch>
            <a:fillRect/>
          </a:stretch>
        </p:blipFill>
        <p:spPr/>
      </p:pic>
      <p:pic>
        <p:nvPicPr>
          <p:cNvPr id="10" name="Picture Placeholder 9" descr="Cab Calloway-It's a Pleasure to Meet You-.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528" r="1528"/>
          <a:stretch>
            <a:fillRect/>
          </a:stretch>
        </p:blipFill>
        <p:spPr/>
      </p:pic>
      <p:sp>
        <p:nvSpPr>
          <p:cNvPr id="9" name="Text Placeholder 8"/>
          <p:cNvSpPr>
            <a:spLocks noGrp="1"/>
          </p:cNvSpPr>
          <p:nvPr>
            <p:ph type="body" sz="quarter" idx="14"/>
          </p:nvPr>
        </p:nvSpPr>
        <p:spPr>
          <a:xfrm>
            <a:off x="1600200" y="1371600"/>
            <a:ext cx="1828800" cy="502920"/>
          </a:xfrm>
        </p:spPr>
        <p:txBody>
          <a:bodyPr/>
          <a:lstStyle/>
          <a:p>
            <a:r>
              <a:rPr lang="en-US" dirty="0" smtClean="0">
                <a:latin typeface="Copperplate"/>
                <a:cs typeface="Copperplate"/>
              </a:rPr>
              <a:t>backstage</a:t>
            </a:r>
            <a:endParaRPr lang="en-US" dirty="0"/>
          </a:p>
        </p:txBody>
      </p:sp>
    </p:spTree>
    <p:extLst>
      <p:ext uri="{BB962C8B-B14F-4D97-AF65-F5344CB8AC3E}">
        <p14:creationId xmlns:p14="http://schemas.microsoft.com/office/powerpoint/2010/main" val="139307733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Section3-NEWYORKCITY.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a:xfrm>
            <a:off x="152400" y="76200"/>
            <a:ext cx="8839200" cy="6683644"/>
          </a:xfrm>
        </p:spPr>
      </p:pic>
    </p:spTree>
    <p:extLst>
      <p:ext uri="{BB962C8B-B14F-4D97-AF65-F5344CB8AC3E}">
        <p14:creationId xmlns:p14="http://schemas.microsoft.com/office/powerpoint/2010/main" val="287497761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ullen, Blackwell, Cherry-Happily Everafter-900106-C#9.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71" b="1471"/>
          <a:stretch>
            <a:fillRect/>
          </a:stretch>
        </p:blipFill>
        <p:spPr/>
      </p:pic>
      <p:sp>
        <p:nvSpPr>
          <p:cNvPr id="7" name="Text Placeholder 6"/>
          <p:cNvSpPr>
            <a:spLocks noGrp="1"/>
          </p:cNvSpPr>
          <p:nvPr>
            <p:ph type="body" sz="quarter" idx="11"/>
          </p:nvPr>
        </p:nvSpPr>
        <p:spPr>
          <a:xfrm>
            <a:off x="2590800" y="6019800"/>
            <a:ext cx="4114800" cy="381000"/>
          </a:xfrm>
        </p:spPr>
        <p:txBody>
          <a:bodyPr/>
          <a:lstStyle/>
          <a:p>
            <a:r>
              <a:rPr lang="en-US" dirty="0" smtClean="0">
                <a:latin typeface="Copperplate"/>
                <a:cs typeface="Copperplate"/>
              </a:rPr>
              <a:t>All gone, but never forgotten</a:t>
            </a:r>
            <a:endParaRPr lang="en-US" dirty="0"/>
          </a:p>
        </p:txBody>
      </p:sp>
    </p:spTree>
    <p:extLst>
      <p:ext uri="{BB962C8B-B14F-4D97-AF65-F5344CB8AC3E}">
        <p14:creationId xmlns:p14="http://schemas.microsoft.com/office/powerpoint/2010/main" val="379821432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esPaul_030603A_20_BW.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sp>
        <p:nvSpPr>
          <p:cNvPr id="7" name="Text Placeholder 6"/>
          <p:cNvSpPr>
            <a:spLocks noGrp="1"/>
          </p:cNvSpPr>
          <p:nvPr>
            <p:ph type="body" sz="quarter" idx="11"/>
          </p:nvPr>
        </p:nvSpPr>
        <p:spPr>
          <a:xfrm>
            <a:off x="914400" y="6096000"/>
            <a:ext cx="7467600" cy="381000"/>
          </a:xfrm>
        </p:spPr>
        <p:txBody>
          <a:bodyPr/>
          <a:lstStyle/>
          <a:p>
            <a:pPr>
              <a:lnSpc>
                <a:spcPct val="70000"/>
              </a:lnSpc>
            </a:pPr>
            <a:r>
              <a:rPr lang="en-US" sz="1600" dirty="0" smtClean="0">
                <a:latin typeface="Copperplate"/>
                <a:cs typeface="Copperplate"/>
              </a:rPr>
              <a:t>Les paul appeared every </a:t>
            </a:r>
            <a:r>
              <a:rPr lang="en-US" sz="1600" dirty="0">
                <a:latin typeface="Copperplate"/>
                <a:cs typeface="Copperplate"/>
              </a:rPr>
              <a:t>monday night for </a:t>
            </a:r>
            <a:r>
              <a:rPr lang="en-US" sz="1600" dirty="0" smtClean="0">
                <a:latin typeface="Copperplate"/>
                <a:cs typeface="Copperplate"/>
              </a:rPr>
              <a:t>years, at another jazz </a:t>
            </a:r>
            <a:r>
              <a:rPr lang="en-US" sz="1600" dirty="0">
                <a:latin typeface="Copperplate"/>
                <a:cs typeface="Copperplate"/>
              </a:rPr>
              <a:t>club</a:t>
            </a:r>
            <a:r>
              <a:rPr lang="en-US" sz="1600" dirty="0" smtClean="0">
                <a:latin typeface="Copperplate"/>
                <a:cs typeface="Copperplate"/>
              </a:rPr>
              <a:t>, </a:t>
            </a:r>
            <a:r>
              <a:rPr lang="en-US" sz="1600" dirty="0">
                <a:latin typeface="Copperplate"/>
                <a:cs typeface="Copperplate"/>
              </a:rPr>
              <a:t>newer </a:t>
            </a:r>
            <a:r>
              <a:rPr lang="en-US" sz="1600" dirty="0" smtClean="0">
                <a:latin typeface="Copperplate"/>
                <a:cs typeface="Copperplate"/>
              </a:rPr>
              <a:t>than the vanguard, birdland, et al, but host to many legends.</a:t>
            </a:r>
            <a:endParaRPr lang="en-US" sz="1600" dirty="0"/>
          </a:p>
        </p:txBody>
      </p:sp>
    </p:spTree>
    <p:extLst>
      <p:ext uri="{BB962C8B-B14F-4D97-AF65-F5344CB8AC3E}">
        <p14:creationId xmlns:p14="http://schemas.microsoft.com/office/powerpoint/2010/main" val="158375462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uizHilton_890504_A#12a.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64" b="1464"/>
          <a:stretch>
            <a:fillRect/>
          </a:stretch>
        </p:blipFill>
        <p:spPr>
          <a:xfrm>
            <a:off x="5029200" y="1752600"/>
            <a:ext cx="3773424" cy="2830068"/>
          </a:xfrm>
        </p:spPr>
      </p:pic>
      <p:pic>
        <p:nvPicPr>
          <p:cNvPr id="9" name="Picture Placeholder 8" descr="Fela Kuti-Forever Fela-.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515" b="1515"/>
          <a:stretch>
            <a:fillRect/>
          </a:stretch>
        </p:blipFill>
        <p:spPr>
          <a:xfrm>
            <a:off x="304800" y="374904"/>
            <a:ext cx="4462272" cy="5949696"/>
          </a:xfrm>
        </p:spPr>
      </p:pic>
      <p:sp>
        <p:nvSpPr>
          <p:cNvPr id="8" name="Text Placeholder 7"/>
          <p:cNvSpPr>
            <a:spLocks noGrp="1"/>
          </p:cNvSpPr>
          <p:nvPr>
            <p:ph type="body" sz="quarter" idx="13"/>
          </p:nvPr>
        </p:nvSpPr>
        <p:spPr>
          <a:xfrm>
            <a:off x="4953000" y="4800600"/>
            <a:ext cx="3925825" cy="762000"/>
          </a:xfrm>
        </p:spPr>
        <p:txBody>
          <a:bodyPr/>
          <a:lstStyle/>
          <a:p>
            <a:pPr algn="ctr"/>
            <a:r>
              <a:rPr lang="en-US" sz="1600" dirty="0" smtClean="0">
                <a:latin typeface="Copperplate"/>
                <a:cs typeface="Copperplate"/>
              </a:rPr>
              <a:t>Way different music, but kinda kindred spirits.</a:t>
            </a:r>
            <a:endParaRPr lang="en-US" sz="1600" dirty="0"/>
          </a:p>
        </p:txBody>
      </p:sp>
    </p:spTree>
    <p:extLst>
      <p:ext uri="{BB962C8B-B14F-4D97-AF65-F5344CB8AC3E}">
        <p14:creationId xmlns:p14="http://schemas.microsoft.com/office/powerpoint/2010/main" val="334235348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Cruz__931101C_23.jpg"/>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1471" r="1471"/>
          <a:stretch>
            <a:fillRect/>
          </a:stretch>
        </p:blipFill>
        <p:spPr>
          <a:xfrm>
            <a:off x="4343400" y="381000"/>
            <a:ext cx="4462272" cy="5949696"/>
          </a:xfrm>
        </p:spPr>
      </p:pic>
      <p:pic>
        <p:nvPicPr>
          <p:cNvPr id="8" name="Picture Placeholder 7" descr="MFavors-3-11-87_19.jp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118" b="3118"/>
          <a:stretch>
            <a:fillRect/>
          </a:stretch>
        </p:blipFill>
        <p:spPr>
          <a:xfrm>
            <a:off x="304800" y="1143000"/>
            <a:ext cx="3773424" cy="2830068"/>
          </a:xfrm>
        </p:spPr>
      </p:pic>
      <p:sp>
        <p:nvSpPr>
          <p:cNvPr id="9" name="TextBox 8"/>
          <p:cNvSpPr txBox="1"/>
          <p:nvPr/>
        </p:nvSpPr>
        <p:spPr>
          <a:xfrm>
            <a:off x="685800" y="4191000"/>
            <a:ext cx="2819400" cy="584776"/>
          </a:xfrm>
          <a:prstGeom prst="rect">
            <a:avLst/>
          </a:prstGeom>
          <a:noFill/>
        </p:spPr>
        <p:txBody>
          <a:bodyPr wrap="square" rtlCol="0">
            <a:spAutoFit/>
          </a:bodyPr>
          <a:lstStyle/>
          <a:p>
            <a:r>
              <a:rPr lang="en-US" sz="1600" dirty="0" smtClean="0">
                <a:latin typeface="Copperplate"/>
                <a:cs typeface="Copperplate"/>
              </a:rPr>
              <a:t>The late nights and long days, took their toll. </a:t>
            </a:r>
            <a:endParaRPr lang="en-US" sz="1600" dirty="0"/>
          </a:p>
        </p:txBody>
      </p:sp>
    </p:spTree>
    <p:extLst>
      <p:ext uri="{BB962C8B-B14F-4D97-AF65-F5344CB8AC3E}">
        <p14:creationId xmlns:p14="http://schemas.microsoft.com/office/powerpoint/2010/main" val="427689695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liceColtrane_JoesPub_021105A_3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352" r="1352"/>
          <a:stretch>
            <a:fillRect/>
          </a:stretch>
        </p:blipFill>
        <p:spPr/>
      </p:pic>
      <p:sp>
        <p:nvSpPr>
          <p:cNvPr id="6" name="Text Placeholder 5"/>
          <p:cNvSpPr>
            <a:spLocks noGrp="1"/>
          </p:cNvSpPr>
          <p:nvPr>
            <p:ph type="body" sz="quarter" idx="11"/>
          </p:nvPr>
        </p:nvSpPr>
        <p:spPr>
          <a:xfrm>
            <a:off x="5257800" y="5943600"/>
            <a:ext cx="3505200" cy="457200"/>
          </a:xfrm>
        </p:spPr>
        <p:txBody>
          <a:bodyPr/>
          <a:lstStyle/>
          <a:p>
            <a:r>
              <a:rPr lang="en-US" dirty="0" smtClean="0">
                <a:latin typeface="Copperplate"/>
                <a:cs typeface="Copperplate"/>
              </a:rPr>
              <a:t>A pianist prays for peace</a:t>
            </a:r>
            <a:endParaRPr lang="en-US" dirty="0"/>
          </a:p>
        </p:txBody>
      </p:sp>
    </p:spTree>
    <p:extLst>
      <p:ext uri="{BB962C8B-B14F-4D97-AF65-F5344CB8AC3E}">
        <p14:creationId xmlns:p14="http://schemas.microsoft.com/office/powerpoint/2010/main" val="391452623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omas Chapin and Terry-Terry and Toms Blessed Time-970805#19.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a:xfrm>
            <a:off x="838200" y="294590"/>
            <a:ext cx="7467600" cy="5600700"/>
          </a:xfrm>
        </p:spPr>
      </p:pic>
      <p:sp>
        <p:nvSpPr>
          <p:cNvPr id="5" name="Text Placeholder 4"/>
          <p:cNvSpPr>
            <a:spLocks noGrp="1"/>
          </p:cNvSpPr>
          <p:nvPr>
            <p:ph type="body" sz="quarter" idx="11"/>
          </p:nvPr>
        </p:nvSpPr>
        <p:spPr>
          <a:xfrm>
            <a:off x="762000" y="6019800"/>
            <a:ext cx="7772400" cy="381000"/>
          </a:xfrm>
        </p:spPr>
        <p:txBody>
          <a:bodyPr/>
          <a:lstStyle/>
          <a:p>
            <a:r>
              <a:rPr lang="en-US" sz="1600" dirty="0" smtClean="0">
                <a:latin typeface="Copperplate"/>
                <a:cs typeface="Copperplate"/>
              </a:rPr>
              <a:t>A wife comforts her dying husband,  another one we lost way too soon.</a:t>
            </a:r>
            <a:endParaRPr lang="en-US" sz="1600" dirty="0"/>
          </a:p>
        </p:txBody>
      </p:sp>
    </p:spTree>
    <p:extLst>
      <p:ext uri="{BB962C8B-B14F-4D97-AF65-F5344CB8AC3E}">
        <p14:creationId xmlns:p14="http://schemas.microsoft.com/office/powerpoint/2010/main" val="230978479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FreemanVon_900804_C#5a.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579" b="6579"/>
          <a:stretch>
            <a:fillRect/>
          </a:stretch>
        </p:blipFill>
        <p:spPr/>
      </p:pic>
      <p:sp>
        <p:nvSpPr>
          <p:cNvPr id="3" name="Text Placeholder 2"/>
          <p:cNvSpPr>
            <a:spLocks noGrp="1"/>
          </p:cNvSpPr>
          <p:nvPr>
            <p:ph type="body" sz="quarter" idx="11"/>
          </p:nvPr>
        </p:nvSpPr>
        <p:spPr/>
        <p:txBody>
          <a:bodyPr/>
          <a:lstStyle/>
          <a:p>
            <a:pPr algn="ctr"/>
            <a:r>
              <a:rPr lang="en-US" dirty="0" smtClean="0">
                <a:latin typeface="Copperplate"/>
                <a:cs typeface="Copperplate"/>
              </a:rPr>
              <a:t>this man’s music lives on through his records</a:t>
            </a:r>
          </a:p>
          <a:p>
            <a:pPr algn="ctr"/>
            <a:r>
              <a:rPr lang="en-US" dirty="0" smtClean="0">
                <a:latin typeface="Copperplate"/>
                <a:cs typeface="Copperplate"/>
              </a:rPr>
              <a:t>and his son </a:t>
            </a:r>
            <a:r>
              <a:rPr lang="en-US" dirty="0" err="1" smtClean="0">
                <a:latin typeface="Copperplate"/>
                <a:cs typeface="Copperplate"/>
              </a:rPr>
              <a:t>chico</a:t>
            </a:r>
            <a:r>
              <a:rPr lang="en-US" dirty="0" smtClean="0">
                <a:latin typeface="Copperplate"/>
                <a:cs typeface="Copperplate"/>
              </a:rPr>
              <a:t> freeman...</a:t>
            </a:r>
            <a:endParaRPr lang="en-US" dirty="0"/>
          </a:p>
        </p:txBody>
      </p:sp>
    </p:spTree>
    <p:extLst>
      <p:ext uri="{BB962C8B-B14F-4D97-AF65-F5344CB8AC3E}">
        <p14:creationId xmlns:p14="http://schemas.microsoft.com/office/powerpoint/2010/main" val="56434525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yeByeHamp2001.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8" name="Picture Placeholder 7" descr="BennyCarter_970806C_34a.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71" b="1471"/>
          <a:stretch>
            <a:fillRect/>
          </a:stretch>
        </p:blipFill>
        <p:spPr/>
      </p:pic>
      <p:sp>
        <p:nvSpPr>
          <p:cNvPr id="6" name="Text Placeholder 5"/>
          <p:cNvSpPr>
            <a:spLocks noGrp="1"/>
          </p:cNvSpPr>
          <p:nvPr>
            <p:ph type="body" sz="quarter" idx="16"/>
          </p:nvPr>
        </p:nvSpPr>
        <p:spPr>
          <a:xfrm>
            <a:off x="1981200" y="5010150"/>
            <a:ext cx="5181600" cy="781050"/>
          </a:xfrm>
        </p:spPr>
        <p:txBody>
          <a:bodyPr/>
          <a:lstStyle/>
          <a:p>
            <a:r>
              <a:rPr lang="en-US" sz="1600" dirty="0" smtClean="0">
                <a:latin typeface="Copperplate"/>
                <a:cs typeface="Copperplate"/>
              </a:rPr>
              <a:t>The time to wave goodbye was fast approaching</a:t>
            </a:r>
            <a:endParaRPr lang="en-US" sz="1600" dirty="0"/>
          </a:p>
        </p:txBody>
      </p:sp>
    </p:spTree>
    <p:extLst>
      <p:ext uri="{BB962C8B-B14F-4D97-AF65-F5344CB8AC3E}">
        <p14:creationId xmlns:p14="http://schemas.microsoft.com/office/powerpoint/2010/main" val="65065813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752600" y="6019800"/>
            <a:ext cx="6629400" cy="381000"/>
          </a:xfrm>
        </p:spPr>
        <p:txBody>
          <a:bodyPr/>
          <a:lstStyle/>
          <a:p>
            <a:r>
              <a:rPr lang="en-US" sz="1600" dirty="0" smtClean="0">
                <a:latin typeface="Copperplate"/>
                <a:cs typeface="Copperplate"/>
              </a:rPr>
              <a:t>As the music lifts us, the heavens await the legends</a:t>
            </a:r>
            <a:endParaRPr lang="en-US" sz="1600" dirty="0"/>
          </a:p>
        </p:txBody>
      </p:sp>
      <p:pic>
        <p:nvPicPr>
          <p:cNvPr id="10" name="Picture Placeholder 9" descr="TitoPuente_1993.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spTree>
    <p:extLst>
      <p:ext uri="{BB962C8B-B14F-4D97-AF65-F5344CB8AC3E}">
        <p14:creationId xmlns:p14="http://schemas.microsoft.com/office/powerpoint/2010/main" val="297792676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ction5-HAND-PAINTED.jpg"/>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471" b="1471"/>
          <a:stretch>
            <a:fillRect/>
          </a:stretch>
        </p:blipFill>
        <p:spPr/>
      </p:pic>
      <p:pic>
        <p:nvPicPr>
          <p:cNvPr id="3" name="Picture 2" descr="Section5-HAND-PAINTE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76200"/>
            <a:ext cx="8697259" cy="6720609"/>
          </a:xfrm>
          <a:prstGeom prst="rect">
            <a:avLst/>
          </a:prstGeom>
        </p:spPr>
      </p:pic>
      <p:pic>
        <p:nvPicPr>
          <p:cNvPr id="5" name="04 Your Lip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3962400"/>
            <a:ext cx="812800" cy="812800"/>
          </a:xfrm>
          <a:prstGeom prst="rect">
            <a:avLst/>
          </a:prstGeom>
        </p:spPr>
      </p:pic>
    </p:spTree>
    <p:extLst>
      <p:ext uri="{BB962C8B-B14F-4D97-AF65-F5344CB8AC3E}">
        <p14:creationId xmlns:p14="http://schemas.microsoft.com/office/powerpoint/2010/main" val="2339019126"/>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WTC-Silouhette-1985.jpg"/>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t="1471" b="1471"/>
          <a:stretch>
            <a:fillRect/>
          </a:stretch>
        </p:blipFill>
        <p:spPr>
          <a:xfrm>
            <a:off x="533400" y="457200"/>
            <a:ext cx="8026400" cy="6019800"/>
          </a:xfrm>
        </p:spPr>
      </p:pic>
      <p:pic>
        <p:nvPicPr>
          <p:cNvPr id="14" name="Picture Placeholder 13" descr="IMG_0252.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4091" b="4091"/>
          <a:stretch>
            <a:fillRect/>
          </a:stretch>
        </p:blipFill>
        <p:spPr>
          <a:xfrm>
            <a:off x="4648200" y="1425862"/>
            <a:ext cx="2971800" cy="2231738"/>
          </a:xfrm>
        </p:spPr>
      </p:pic>
      <p:pic>
        <p:nvPicPr>
          <p:cNvPr id="13" name="Picture Placeholder 12" descr="FathersofJazzPhotography_941106_F#1.jpg"/>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1465" b="1465"/>
          <a:stretch>
            <a:fillRect/>
          </a:stretch>
        </p:blipFill>
        <p:spPr>
          <a:xfrm>
            <a:off x="1447800" y="1435395"/>
            <a:ext cx="2895600" cy="2222205"/>
          </a:xfrm>
        </p:spPr>
      </p:pic>
    </p:spTree>
    <p:extLst>
      <p:ext uri="{BB962C8B-B14F-4D97-AF65-F5344CB8AC3E}">
        <p14:creationId xmlns:p14="http://schemas.microsoft.com/office/powerpoint/2010/main" val="80753331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ilesDavis_KoolH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12" r="3012"/>
          <a:stretch>
            <a:fillRect/>
          </a:stretch>
        </p:blipFill>
        <p:spPr>
          <a:xfrm>
            <a:off x="3733800" y="457200"/>
            <a:ext cx="4640305" cy="6172200"/>
          </a:xfrm>
        </p:spPr>
      </p:pic>
      <p:pic>
        <p:nvPicPr>
          <p:cNvPr id="5" name="Picture 4" descr="MilesDavis_1985.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56144" y="3657600"/>
            <a:ext cx="2096656" cy="2713318"/>
          </a:xfrm>
          <a:prstGeom prst="rect">
            <a:avLst/>
          </a:prstGeom>
        </p:spPr>
      </p:pic>
      <p:sp>
        <p:nvSpPr>
          <p:cNvPr id="6" name="TextBox 5"/>
          <p:cNvSpPr txBox="1"/>
          <p:nvPr/>
        </p:nvSpPr>
        <p:spPr>
          <a:xfrm>
            <a:off x="1230567" y="6287869"/>
            <a:ext cx="2198433" cy="646331"/>
          </a:xfrm>
          <a:prstGeom prst="rect">
            <a:avLst/>
          </a:prstGeom>
          <a:noFill/>
        </p:spPr>
        <p:txBody>
          <a:bodyPr wrap="none" rtlCol="0">
            <a:spAutoFit/>
          </a:bodyPr>
          <a:lstStyle/>
          <a:p>
            <a:r>
              <a:rPr lang="en-US" dirty="0">
                <a:latin typeface="Copperplate"/>
                <a:cs typeface="Copperplate"/>
              </a:rPr>
              <a:t>before and after</a:t>
            </a:r>
            <a:endParaRPr lang="en-US" dirty="0"/>
          </a:p>
          <a:p>
            <a:endParaRPr lang="en-US" dirty="0"/>
          </a:p>
        </p:txBody>
      </p:sp>
    </p:spTree>
    <p:extLst>
      <p:ext uri="{BB962C8B-B14F-4D97-AF65-F5344CB8AC3E}">
        <p14:creationId xmlns:p14="http://schemas.microsoft.com/office/powerpoint/2010/main" val="41247550"/>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ynton&amp;Branford-HC-1983.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12" r="3012"/>
          <a:stretch>
            <a:fillRect/>
          </a:stretch>
        </p:blipFill>
        <p:spPr>
          <a:xfrm>
            <a:off x="2209800" y="228600"/>
            <a:ext cx="4640305" cy="6172200"/>
          </a:xfrm>
        </p:spPr>
      </p:pic>
    </p:spTree>
    <p:extLst>
      <p:ext uri="{BB962C8B-B14F-4D97-AF65-F5344CB8AC3E}">
        <p14:creationId xmlns:p14="http://schemas.microsoft.com/office/powerpoint/2010/main" val="400940183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bCalloway-H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838200" y="533400"/>
            <a:ext cx="7467600" cy="5600700"/>
          </a:xfrm>
        </p:spPr>
      </p:pic>
    </p:spTree>
    <p:extLst>
      <p:ext uri="{BB962C8B-B14F-4D97-AF65-F5344CB8AC3E}">
        <p14:creationId xmlns:p14="http://schemas.microsoft.com/office/powerpoint/2010/main" val="162243390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alWaldron-H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838200" y="495300"/>
            <a:ext cx="7467600" cy="5600700"/>
          </a:xfrm>
        </p:spPr>
      </p:pic>
    </p:spTree>
    <p:extLst>
      <p:ext uri="{BB962C8B-B14F-4D97-AF65-F5344CB8AC3E}">
        <p14:creationId xmlns:p14="http://schemas.microsoft.com/office/powerpoint/2010/main" val="304301211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utabaruka-HC-199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838200" y="419100"/>
            <a:ext cx="7467600" cy="5600700"/>
          </a:xfrm>
        </p:spPr>
      </p:pic>
    </p:spTree>
    <p:extLst>
      <p:ext uri="{BB962C8B-B14F-4D97-AF65-F5344CB8AC3E}">
        <p14:creationId xmlns:p14="http://schemas.microsoft.com/office/powerpoint/2010/main" val="151488098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ennisBrown-HC-NYC-199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838200" y="495300"/>
            <a:ext cx="7467600" cy="5600700"/>
          </a:xfrm>
        </p:spPr>
      </p:pic>
    </p:spTree>
    <p:extLst>
      <p:ext uri="{BB962C8B-B14F-4D97-AF65-F5344CB8AC3E}">
        <p14:creationId xmlns:p14="http://schemas.microsoft.com/office/powerpoint/2010/main" val="89388608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Eek-A-Mouse-RitzBallroom-NYC-1987.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838200" y="495300"/>
            <a:ext cx="7467600" cy="5600700"/>
          </a:xfrm>
        </p:spPr>
      </p:pic>
    </p:spTree>
    <p:extLst>
      <p:ext uri="{BB962C8B-B14F-4D97-AF65-F5344CB8AC3E}">
        <p14:creationId xmlns:p14="http://schemas.microsoft.com/office/powerpoint/2010/main" val="180371893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FelasWives&amp;Daughter-HC-NYC-1989.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 b="3125"/>
          <a:stretch>
            <a:fillRect/>
          </a:stretch>
        </p:blipFill>
        <p:spPr>
          <a:xfrm>
            <a:off x="5257800" y="3657600"/>
            <a:ext cx="3352800" cy="2514600"/>
          </a:xfrm>
        </p:spPr>
      </p:pic>
      <p:pic>
        <p:nvPicPr>
          <p:cNvPr id="5" name="Picture 4" descr="ForeverFela_FelaKuti_19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33400"/>
            <a:ext cx="4572000" cy="5715000"/>
          </a:xfrm>
          <a:prstGeom prst="rect">
            <a:avLst/>
          </a:prstGeom>
        </p:spPr>
      </p:pic>
    </p:spTree>
    <p:extLst>
      <p:ext uri="{BB962C8B-B14F-4D97-AF65-F5344CB8AC3E}">
        <p14:creationId xmlns:p14="http://schemas.microsoft.com/office/powerpoint/2010/main" val="137586291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Watts_HC199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155" r="2155"/>
          <a:stretch>
            <a:fillRect/>
          </a:stretch>
        </p:blipFill>
        <p:spPr>
          <a:xfrm>
            <a:off x="4724400" y="762000"/>
            <a:ext cx="3952853" cy="5257800"/>
          </a:xfrm>
        </p:spPr>
      </p:pic>
      <p:pic>
        <p:nvPicPr>
          <p:cNvPr id="7" name="Picture 6" descr="DSCF302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762000"/>
            <a:ext cx="4121728" cy="5334000"/>
          </a:xfrm>
          <a:prstGeom prst="rect">
            <a:avLst/>
          </a:prstGeom>
        </p:spPr>
      </p:pic>
    </p:spTree>
    <p:extLst>
      <p:ext uri="{BB962C8B-B14F-4D97-AF65-F5344CB8AC3E}">
        <p14:creationId xmlns:p14="http://schemas.microsoft.com/office/powerpoint/2010/main" val="341718819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BluesyAngel_HC1991.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12" r="3012"/>
          <a:stretch>
            <a:fillRect/>
          </a:stretch>
        </p:blipFill>
        <p:spPr>
          <a:xfrm>
            <a:off x="2057400" y="304800"/>
            <a:ext cx="4640305" cy="6172200"/>
          </a:xfrm>
        </p:spPr>
      </p:pic>
    </p:spTree>
    <p:extLst>
      <p:ext uri="{BB962C8B-B14F-4D97-AF65-F5344CB8AC3E}">
        <p14:creationId xmlns:p14="http://schemas.microsoft.com/office/powerpoint/2010/main" val="289136738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Swallow-921106#29.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15" r="1515"/>
          <a:stretch>
            <a:fillRect/>
          </a:stretch>
        </p:blipFill>
        <p:spPr>
          <a:xfrm>
            <a:off x="838200" y="304800"/>
            <a:ext cx="7467600" cy="5600700"/>
          </a:xfrm>
        </p:spPr>
      </p:pic>
      <p:sp>
        <p:nvSpPr>
          <p:cNvPr id="11" name="Text Placeholder 10"/>
          <p:cNvSpPr>
            <a:spLocks noGrp="1"/>
          </p:cNvSpPr>
          <p:nvPr>
            <p:ph type="body" sz="quarter" idx="11"/>
          </p:nvPr>
        </p:nvSpPr>
        <p:spPr>
          <a:xfrm>
            <a:off x="762000" y="6019800"/>
            <a:ext cx="7467600" cy="381000"/>
          </a:xfrm>
        </p:spPr>
        <p:txBody>
          <a:bodyPr/>
          <a:lstStyle/>
          <a:p>
            <a:pPr algn="ctr">
              <a:spcBef>
                <a:spcPts val="0"/>
              </a:spcBef>
            </a:pPr>
            <a:r>
              <a:rPr lang="en-US" dirty="0" smtClean="0">
                <a:latin typeface="Copperplate"/>
                <a:cs typeface="Copperplate"/>
              </a:rPr>
              <a:t>a room with a view of the neighborhood about to be my own</a:t>
            </a:r>
            <a:endParaRPr lang="en-US" dirty="0">
              <a:latin typeface="Copperplate"/>
              <a:cs typeface="Copperplate"/>
            </a:endParaRPr>
          </a:p>
          <a:p>
            <a:endParaRPr lang="en-US" dirty="0"/>
          </a:p>
          <a:p>
            <a:endParaRPr lang="en-US" dirty="0"/>
          </a:p>
        </p:txBody>
      </p:sp>
    </p:spTree>
    <p:extLst>
      <p:ext uri="{BB962C8B-B14F-4D97-AF65-F5344CB8AC3E}">
        <p14:creationId xmlns:p14="http://schemas.microsoft.com/office/powerpoint/2010/main" val="2285328031"/>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Charles_Jumpin_H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12" r="3012"/>
          <a:stretch>
            <a:fillRect/>
          </a:stretch>
        </p:blipFill>
        <p:spPr>
          <a:xfrm>
            <a:off x="2141495" y="228600"/>
            <a:ext cx="4640305" cy="6172200"/>
          </a:xfrm>
        </p:spPr>
      </p:pic>
    </p:spTree>
    <p:extLst>
      <p:ext uri="{BB962C8B-B14F-4D97-AF65-F5344CB8AC3E}">
        <p14:creationId xmlns:p14="http://schemas.microsoft.com/office/powerpoint/2010/main" val="3399398647"/>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ection 6-MONTAGES.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71" b="1471"/>
          <a:stretch>
            <a:fillRect/>
          </a:stretch>
        </p:blipFill>
        <p:spPr/>
      </p:pic>
      <p:pic>
        <p:nvPicPr>
          <p:cNvPr id="2" name="Picture 1" descr="Section 6-MONTAG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6200"/>
            <a:ext cx="8677835" cy="6705600"/>
          </a:xfrm>
          <a:prstGeom prst="rect">
            <a:avLst/>
          </a:prstGeom>
        </p:spPr>
      </p:pic>
    </p:spTree>
    <p:extLst>
      <p:ext uri="{BB962C8B-B14F-4D97-AF65-F5344CB8AC3E}">
        <p14:creationId xmlns:p14="http://schemas.microsoft.com/office/powerpoint/2010/main" val="275184804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lieParkerFest2006-9-4-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525317"/>
            <a:ext cx="4495800" cy="5723083"/>
          </a:xfrm>
          <a:prstGeom prst="rect">
            <a:avLst/>
          </a:prstGeom>
        </p:spPr>
      </p:pic>
    </p:spTree>
    <p:extLst>
      <p:ext uri="{BB962C8B-B14F-4D97-AF65-F5344CB8AC3E}">
        <p14:creationId xmlns:p14="http://schemas.microsoft.com/office/powerpoint/2010/main" val="285206447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yHaynes_ALifeinTime_CDCoverComposite-11x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457200"/>
            <a:ext cx="4436225" cy="5645794"/>
          </a:xfrm>
          <a:prstGeom prst="rect">
            <a:avLst/>
          </a:prstGeom>
        </p:spPr>
      </p:pic>
    </p:spTree>
    <p:extLst>
      <p:ext uri="{BB962C8B-B14F-4D97-AF65-F5344CB8AC3E}">
        <p14:creationId xmlns:p14="http://schemas.microsoft.com/office/powerpoint/2010/main" val="3897247024"/>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FAHerosoftheJazzWars_4-10-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598" y="367195"/>
            <a:ext cx="4740402" cy="6033605"/>
          </a:xfrm>
          <a:prstGeom prst="rect">
            <a:avLst/>
          </a:prstGeom>
        </p:spPr>
      </p:pic>
    </p:spTree>
    <p:extLst>
      <p:ext uri="{BB962C8B-B14F-4D97-AF65-F5344CB8AC3E}">
        <p14:creationId xmlns:p14="http://schemas.microsoft.com/office/powerpoint/2010/main" val="410521699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NightinHarlem2007_11x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909" y="156882"/>
            <a:ext cx="5001491" cy="6472518"/>
          </a:xfrm>
          <a:prstGeom prst="rect">
            <a:avLst/>
          </a:prstGeom>
        </p:spPr>
      </p:pic>
    </p:spTree>
    <p:extLst>
      <p:ext uri="{BB962C8B-B14F-4D97-AF65-F5344CB8AC3E}">
        <p14:creationId xmlns:p14="http://schemas.microsoft.com/office/powerpoint/2010/main" val="264800262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FA Jazz Loft Party 2006-11x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8283388" cy="6400800"/>
          </a:xfrm>
          <a:prstGeom prst="rect">
            <a:avLst/>
          </a:prstGeom>
        </p:spPr>
      </p:pic>
    </p:spTree>
    <p:extLst>
      <p:ext uri="{BB962C8B-B14F-4D97-AF65-F5344CB8AC3E}">
        <p14:creationId xmlns:p14="http://schemas.microsoft.com/office/powerpoint/2010/main" val="475081862"/>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zz Foundation Xmas Party 2014 Montage_wbord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381000"/>
            <a:ext cx="4815840" cy="6019800"/>
          </a:xfrm>
          <a:prstGeom prst="rect">
            <a:avLst/>
          </a:prstGeom>
        </p:spPr>
      </p:pic>
    </p:spTree>
    <p:extLst>
      <p:ext uri="{BB962C8B-B14F-4D97-AF65-F5344CB8AC3E}">
        <p14:creationId xmlns:p14="http://schemas.microsoft.com/office/powerpoint/2010/main" val="327394514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ionsFestMontage_2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0"/>
            <a:ext cx="8572500" cy="6858000"/>
          </a:xfrm>
          <a:prstGeom prst="rect">
            <a:avLst/>
          </a:prstGeom>
        </p:spPr>
      </p:pic>
    </p:spTree>
    <p:extLst>
      <p:ext uri="{BB962C8B-B14F-4D97-AF65-F5344CB8AC3E}">
        <p14:creationId xmlns:p14="http://schemas.microsoft.com/office/powerpoint/2010/main" val="2733461785"/>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ontage for Promo.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12" r="3012"/>
          <a:stretch>
            <a:fillRect/>
          </a:stretch>
        </p:blipFill>
        <p:spPr/>
      </p:pic>
      <p:pic>
        <p:nvPicPr>
          <p:cNvPr id="5" name="Picture 4" descr="FarberFotography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648200"/>
            <a:ext cx="3124200" cy="1805093"/>
          </a:xfrm>
          <a:prstGeom prst="rect">
            <a:avLst/>
          </a:prstGeom>
        </p:spPr>
      </p:pic>
      <p:sp>
        <p:nvSpPr>
          <p:cNvPr id="6" name="TextBox 5"/>
          <p:cNvSpPr txBox="1"/>
          <p:nvPr/>
        </p:nvSpPr>
        <p:spPr>
          <a:xfrm>
            <a:off x="6400800" y="2971800"/>
            <a:ext cx="184666" cy="369332"/>
          </a:xfrm>
          <a:prstGeom prst="rect">
            <a:avLst/>
          </a:prstGeom>
          <a:noFill/>
        </p:spPr>
        <p:txBody>
          <a:bodyPr wrap="none" rtlCol="0">
            <a:spAutoFit/>
          </a:bodyPr>
          <a:lstStyle/>
          <a:p>
            <a:endParaRPr lang="en-US" dirty="0"/>
          </a:p>
        </p:txBody>
      </p:sp>
      <p:sp>
        <p:nvSpPr>
          <p:cNvPr id="8" name="TextBox 7"/>
          <p:cNvSpPr txBox="1"/>
          <p:nvPr/>
        </p:nvSpPr>
        <p:spPr>
          <a:xfrm>
            <a:off x="5638800" y="3200400"/>
            <a:ext cx="2621230" cy="1415772"/>
          </a:xfrm>
          <a:prstGeom prst="rect">
            <a:avLst/>
          </a:prstGeom>
          <a:noFill/>
        </p:spPr>
        <p:txBody>
          <a:bodyPr wrap="none" rtlCol="0">
            <a:spAutoFit/>
          </a:bodyPr>
          <a:lstStyle/>
          <a:p>
            <a:pPr>
              <a:lnSpc>
                <a:spcPct val="90000"/>
              </a:lnSpc>
            </a:pPr>
            <a:r>
              <a:rPr lang="en-US" sz="2800" dirty="0">
                <a:latin typeface="Copperplate"/>
                <a:cs typeface="Copperplate"/>
              </a:rPr>
              <a:t>m</a:t>
            </a:r>
            <a:r>
              <a:rPr lang="en-US" sz="2800" dirty="0" smtClean="0">
                <a:latin typeface="Copperplate"/>
                <a:cs typeface="Copperplate"/>
              </a:rPr>
              <a:t>any thanks!</a:t>
            </a:r>
          </a:p>
          <a:p>
            <a:pPr>
              <a:lnSpc>
                <a:spcPct val="90000"/>
              </a:lnSpc>
            </a:pPr>
            <a:r>
              <a:rPr lang="en-US" sz="3200" dirty="0" smtClean="0">
                <a:latin typeface="Copperplate"/>
                <a:cs typeface="Copperplate"/>
              </a:rPr>
              <a:t>             </a:t>
            </a:r>
            <a:r>
              <a:rPr lang="en-US" sz="3200" dirty="0" smtClean="0">
                <a:latin typeface="Brush Script Std"/>
                <a:cs typeface="Brush Script Std"/>
              </a:rPr>
              <a:t>enid</a:t>
            </a:r>
            <a:endParaRPr lang="en-US" sz="3200" dirty="0">
              <a:latin typeface="Brush Script Std"/>
              <a:cs typeface="Brush Script Std"/>
            </a:endParaRPr>
          </a:p>
          <a:p>
            <a:r>
              <a:rPr lang="en-US" sz="3200" dirty="0" smtClean="0"/>
              <a:t>  </a:t>
            </a:r>
            <a:endParaRPr lang="en-US" sz="3200" dirty="0"/>
          </a:p>
        </p:txBody>
      </p:sp>
    </p:spTree>
    <p:extLst>
      <p:ext uri="{BB962C8B-B14F-4D97-AF65-F5344CB8AC3E}">
        <p14:creationId xmlns:p14="http://schemas.microsoft.com/office/powerpoint/2010/main" val="3826568248"/>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xmlns:p14="http://schemas.microsoft.com/office/powerpoint/2010/main" spd="slow" advTm="10000">
        <p:dissolv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1134</Words>
  <Application>Microsoft Macintosh PowerPoint</Application>
  <PresentationFormat>On-screen Show (4:3)</PresentationFormat>
  <Paragraphs>85</Paragraphs>
  <Slides>100</Slides>
  <Notes>1</Notes>
  <HiddenSlides>0</HiddenSlides>
  <MMClips>5</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Classic Photo 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Music credits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2016-04-30T06:38:37Z</dcterms:modified>
</cp:coreProperties>
</file>